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>
  <p:sldMasterIdLst>
    <p:sldMasterId id="2147485584" r:id="rId1"/>
    <p:sldMasterId id="2147485585" r:id="rId2"/>
    <p:sldMasterId id="2147485586" r:id="rId3"/>
  </p:sldMasterIdLst>
  <p:notesMasterIdLst>
    <p:notesMasterId r:id="rId19"/>
  </p:notesMasterIdLst>
  <p:sldIdLst>
    <p:sldId id="1856" r:id="rId4"/>
    <p:sldId id="1857" r:id="rId5"/>
    <p:sldId id="1867" r:id="rId6"/>
    <p:sldId id="1868" r:id="rId7"/>
    <p:sldId id="1870" r:id="rId8"/>
    <p:sldId id="1869" r:id="rId9"/>
    <p:sldId id="1865" r:id="rId10"/>
    <p:sldId id="1875" r:id="rId11"/>
    <p:sldId id="1871" r:id="rId12"/>
    <p:sldId id="1872" r:id="rId13"/>
    <p:sldId id="1866" r:id="rId14"/>
    <p:sldId id="1874" r:id="rId15"/>
    <p:sldId id="1864" r:id="rId16"/>
    <p:sldId id="1873" r:id="rId17"/>
    <p:sldId id="1813" r:id="rId18"/>
  </p:sldIdLst>
  <p:sldSz cx="9144000" cy="6858000" type="letter"/>
  <p:notesSz cx="7099300" cy="10234613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200" b="1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5050"/>
    <a:srgbClr val="FF6600"/>
    <a:srgbClr val="FFFFCC"/>
    <a:srgbClr val="FF6699"/>
    <a:srgbClr val="FF9900"/>
    <a:srgbClr val="FA2ED3"/>
    <a:srgbClr val="1CA847"/>
    <a:srgbClr val="ABCB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759" autoAdjust="0"/>
  </p:normalViewPr>
  <p:slideViewPr>
    <p:cSldViewPr snapToGrid="0">
      <p:cViewPr varScale="1">
        <p:scale>
          <a:sx n="57" d="100"/>
          <a:sy n="57" d="100"/>
        </p:scale>
        <p:origin x="-1434" y="-90"/>
      </p:cViewPr>
      <p:guideLst>
        <p:guide orient="horz" pos="3211"/>
        <p:guide pos="38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653" tIns="49826" rIns="99653" bIns="49826" numCol="1" anchor="t" anchorCtr="0" compatLnSpc="1">
            <a:prstTxWarp prst="textNoShape">
              <a:avLst/>
            </a:prstTxWarp>
          </a:bodyPr>
          <a:lstStyle>
            <a:lvl1pPr algn="l" defTabSz="995363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9"/>
          <p:cNvSpPr>
            <a:spLocks noGrp="1" noChangeArrowheads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0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2513"/>
            <a:ext cx="5207000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653" tIns="49826" rIns="99653" bIns="4982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1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653" tIns="49826" rIns="99653" bIns="49826" numCol="1" anchor="t" anchorCtr="0" compatLnSpc="1">
            <a:prstTxWarp prst="textNoShape">
              <a:avLst/>
            </a:prstTxWarp>
          </a:bodyPr>
          <a:lstStyle>
            <a:lvl1pPr algn="r" defTabSz="995363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fld id="{FB656506-9398-4777-A572-9BDEC31DC2D2}" type="datetime1">
              <a:rPr lang="en-US"/>
              <a:pPr>
                <a:defRPr/>
              </a:pPr>
              <a:t>5/21/2013</a:t>
            </a:fld>
            <a:endParaRPr lang="en-US"/>
          </a:p>
        </p:txBody>
      </p:sp>
      <p:sp>
        <p:nvSpPr>
          <p:cNvPr id="4102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653" tIns="49826" rIns="99653" bIns="49826" numCol="1" anchor="b" anchorCtr="0" compatLnSpc="1">
            <a:prstTxWarp prst="textNoShape">
              <a:avLst/>
            </a:prstTxWarp>
          </a:bodyPr>
          <a:lstStyle>
            <a:lvl1pPr algn="l" defTabSz="995363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653" tIns="49826" rIns="99653" bIns="49826" numCol="1" anchor="b" anchorCtr="0" compatLnSpc="1">
            <a:prstTxWarp prst="textNoShape">
              <a:avLst/>
            </a:prstTxWarp>
          </a:bodyPr>
          <a:lstStyle>
            <a:lvl1pPr algn="r" defTabSz="995363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fld id="{56808970-3A37-4D2B-8B23-9AC7135826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088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5363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95363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95363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95363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95363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defTabSz="995363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defTabSz="995363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defTabSz="995363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defTabSz="995363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B73C246E-B787-463A-804B-BC2916770965}" type="slidenum">
              <a:rPr lang="en-US" altLang="zh-CN" sz="1300" b="0" smtClean="0">
                <a:latin typeface="Times New Roman" pitchFamily="18" charset="0"/>
              </a:rPr>
              <a:pPr/>
              <a:t>7</a:t>
            </a:fld>
            <a:endParaRPr lang="en-US" altLang="zh-CN" sz="1300" b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32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2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50578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851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35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48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889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86476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18408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2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057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131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3282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02804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348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99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90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824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258949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26655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2794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2617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400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8718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847033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70939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9384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5813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30657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289454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228849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5640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3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6007" r:id="rId1"/>
    <p:sldLayoutId id="2147486008" r:id="rId2"/>
    <p:sldLayoutId id="2147486009" r:id="rId3"/>
    <p:sldLayoutId id="2147486010" r:id="rId4"/>
    <p:sldLayoutId id="2147486011" r:id="rId5"/>
    <p:sldLayoutId id="2147486012" r:id="rId6"/>
    <p:sldLayoutId id="2147486038" r:id="rId7"/>
    <p:sldLayoutId id="2147486013" r:id="rId8"/>
    <p:sldLayoutId id="2147486014" r:id="rId9"/>
    <p:sldLayoutId id="2147486015" r:id="rId10"/>
    <p:sldLayoutId id="214748601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6017" r:id="rId1"/>
    <p:sldLayoutId id="2147486018" r:id="rId2"/>
    <p:sldLayoutId id="2147486019" r:id="rId3"/>
    <p:sldLayoutId id="2147486020" r:id="rId4"/>
    <p:sldLayoutId id="2147486021" r:id="rId5"/>
    <p:sldLayoutId id="2147486022" r:id="rId6"/>
    <p:sldLayoutId id="2147486039" r:id="rId7"/>
    <p:sldLayoutId id="2147486023" r:id="rId8"/>
    <p:sldLayoutId id="2147486024" r:id="rId9"/>
    <p:sldLayoutId id="2147486025" r:id="rId10"/>
    <p:sldLayoutId id="214748602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6027" r:id="rId1"/>
    <p:sldLayoutId id="2147486028" r:id="rId2"/>
    <p:sldLayoutId id="2147486029" r:id="rId3"/>
    <p:sldLayoutId id="2147486030" r:id="rId4"/>
    <p:sldLayoutId id="2147486031" r:id="rId5"/>
    <p:sldLayoutId id="2147486032" r:id="rId6"/>
    <p:sldLayoutId id="2147486033" r:id="rId7"/>
    <p:sldLayoutId id="2147486034" r:id="rId8"/>
    <p:sldLayoutId id="2147486035" r:id="rId9"/>
    <p:sldLayoutId id="2147486036" r:id="rId10"/>
    <p:sldLayoutId id="21474860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@netzone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wmf"/><Relationship Id="rId3" Type="http://schemas.openxmlformats.org/officeDocument/2006/relationships/oleObject" Target="../embeddings/oleObject1.bin"/><Relationship Id="rId7" Type="http://schemas.openxmlformats.org/officeDocument/2006/relationships/image" Target="../media/image24.png"/><Relationship Id="rId12" Type="http://schemas.openxmlformats.org/officeDocument/2006/relationships/image" Target="../media/image27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wmf"/><Relationship Id="rId11" Type="http://schemas.openxmlformats.org/officeDocument/2006/relationships/image" Target="../media/image21.emf"/><Relationship Id="rId5" Type="http://schemas.openxmlformats.org/officeDocument/2006/relationships/image" Target="../media/image22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20.emf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775" y="250825"/>
            <a:ext cx="24241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96838" y="3089275"/>
            <a:ext cx="85852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zh-CN" altLang="en-US" sz="5400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微软雅黑" pitchFamily="34" charset="-122"/>
              </a:rPr>
              <a:t>酒店</a:t>
            </a:r>
            <a:r>
              <a:rPr lang="zh-CN" altLang="en-US" sz="5400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微软雅黑" pitchFamily="34" charset="-122"/>
              </a:rPr>
              <a:t>、</a:t>
            </a:r>
            <a:r>
              <a:rPr lang="zh-CN" altLang="en-US" sz="5400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微软雅黑" pitchFamily="34" charset="-122"/>
              </a:rPr>
              <a:t>中小企业解决方案</a:t>
            </a:r>
            <a:endParaRPr lang="zh-CN" altLang="en-US" sz="5400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028" name="矩形 3"/>
          <p:cNvSpPr>
            <a:spLocks noChangeArrowheads="1"/>
          </p:cNvSpPr>
          <p:nvPr/>
        </p:nvSpPr>
        <p:spPr bwMode="auto">
          <a:xfrm>
            <a:off x="544513" y="4967288"/>
            <a:ext cx="6981825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陈凯 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[Kevin Chen]</a:t>
            </a:r>
            <a:endParaRPr lang="zh-CN" altLang="en-US" sz="1300">
              <a:solidFill>
                <a:srgbClr val="0070C0"/>
              </a:solidFill>
              <a:latin typeface="华文中宋" pitchFamily="2" charset="-122"/>
              <a:ea typeface="华文中宋" pitchFamily="2" charset="-122"/>
            </a:endParaRPr>
          </a:p>
          <a:p>
            <a:pPr algn="l"/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广州网纵信息技术有限公司</a:t>
            </a:r>
          </a:p>
          <a:p>
            <a:pPr algn="l"/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Position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：技术总监</a:t>
            </a:r>
          </a:p>
          <a:p>
            <a:pPr algn="l"/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Mobile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18664866258</a:t>
            </a:r>
          </a:p>
          <a:p>
            <a:pPr algn="l"/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E-mail:   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  <a:hlinkClick r:id="rId3"/>
              </a:rPr>
              <a:t>ck@netzone.com</a:t>
            </a:r>
            <a:endParaRPr lang="en-US" altLang="zh-CN" sz="1300">
              <a:solidFill>
                <a:srgbClr val="0070C0"/>
              </a:solidFill>
              <a:latin typeface="华文中宋" pitchFamily="2" charset="-122"/>
              <a:ea typeface="华文中宋" pitchFamily="2" charset="-122"/>
            </a:endParaRPr>
          </a:p>
          <a:p>
            <a:pPr algn="l"/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Tel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020-85509880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   Fax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： 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020-85509883   </a:t>
            </a:r>
            <a:r>
              <a:rPr lang="en-US" altLang="zh-CN" sz="1300"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1300">
              <a:solidFill>
                <a:srgbClr val="0070C0"/>
              </a:solidFill>
              <a:latin typeface="华文中宋" pitchFamily="2" charset="-122"/>
              <a:ea typeface="华文中宋" pitchFamily="2" charset="-122"/>
            </a:endParaRPr>
          </a:p>
          <a:p>
            <a:pPr algn="l"/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Add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广州市天河区天河路535号保利中辰广场A座908室</a:t>
            </a:r>
          </a:p>
          <a:p>
            <a:pPr algn="l"/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资质：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4CCIE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CISSP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CIW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大师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[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国际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]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及美国西海岸黑客组织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H2K2</a:t>
            </a:r>
            <a:r>
              <a:rPr lang="zh-CN" altLang="en-US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成员</a:t>
            </a:r>
            <a:r>
              <a:rPr lang="en-US" altLang="zh-CN" sz="1300">
                <a:solidFill>
                  <a:srgbClr val="0070C0"/>
                </a:solidFill>
                <a:latin typeface="华文中宋" pitchFamily="2" charset="-122"/>
                <a:ea typeface="华文中宋" pitchFamily="2" charset="-122"/>
              </a:rPr>
              <a:t> </a:t>
            </a:r>
          </a:p>
          <a:p>
            <a:pPr algn="l"/>
            <a:endParaRPr lang="zh-CN" altLang="en-US" sz="1300">
              <a:solidFill>
                <a:srgbClr val="0070C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7"/>
          <p:cNvSpPr txBox="1">
            <a:spLocks noChangeArrowheads="1"/>
          </p:cNvSpPr>
          <p:nvPr/>
        </p:nvSpPr>
        <p:spPr bwMode="auto">
          <a:xfrm>
            <a:off x="685800" y="3333750"/>
            <a:ext cx="13128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zh-CN" altLang="en-US" sz="4400" i="1">
                <a:solidFill>
                  <a:srgbClr val="9CB7DA"/>
                </a:solidFill>
                <a:latin typeface="黑体" pitchFamily="49" charset="-122"/>
                <a:ea typeface="黑体" pitchFamily="49" charset="-122"/>
              </a:rPr>
              <a:t>目录</a:t>
            </a:r>
          </a:p>
        </p:txBody>
      </p:sp>
      <p:cxnSp>
        <p:nvCxnSpPr>
          <p:cNvPr id="2051" name="直接连接符 8"/>
          <p:cNvCxnSpPr>
            <a:cxnSpLocks noChangeShapeType="1"/>
          </p:cNvCxnSpPr>
          <p:nvPr/>
        </p:nvCxnSpPr>
        <p:spPr bwMode="auto">
          <a:xfrm>
            <a:off x="2400300" y="1676400"/>
            <a:ext cx="38100" cy="4419600"/>
          </a:xfrm>
          <a:prstGeom prst="line">
            <a:avLst/>
          </a:prstGeom>
          <a:noFill/>
          <a:ln w="28575">
            <a:solidFill>
              <a:srgbClr val="CDDB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2" name="矩形 9"/>
          <p:cNvSpPr>
            <a:spLocks noChangeArrowheads="1"/>
          </p:cNvSpPr>
          <p:nvPr/>
        </p:nvSpPr>
        <p:spPr bwMode="auto">
          <a:xfrm>
            <a:off x="2757488" y="2873375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solidFill>
                  <a:srgbClr val="FF9900"/>
                </a:solidFill>
                <a:latin typeface="黑体" pitchFamily="49" charset="-122"/>
                <a:ea typeface="黑体" pitchFamily="49" charset="-122"/>
              </a:rPr>
              <a:t>现状及面临问题</a:t>
            </a:r>
          </a:p>
        </p:txBody>
      </p:sp>
      <p:sp>
        <p:nvSpPr>
          <p:cNvPr id="2053" name="矩形 12"/>
          <p:cNvSpPr>
            <a:spLocks noChangeArrowheads="1"/>
          </p:cNvSpPr>
          <p:nvPr/>
        </p:nvSpPr>
        <p:spPr bwMode="auto">
          <a:xfrm>
            <a:off x="2747963" y="3633788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网纵解决方案</a:t>
            </a:r>
          </a:p>
        </p:txBody>
      </p:sp>
      <p:sp>
        <p:nvSpPr>
          <p:cNvPr id="2054" name="矩形 12"/>
          <p:cNvSpPr>
            <a:spLocks noChangeArrowheads="1"/>
          </p:cNvSpPr>
          <p:nvPr/>
        </p:nvSpPr>
        <p:spPr bwMode="auto">
          <a:xfrm>
            <a:off x="2747963" y="4349750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收益、价值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网络用途</a:t>
            </a:r>
            <a:r>
              <a:rPr lang="en-US" altLang="zh-CN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---- </a:t>
            </a:r>
            <a:r>
              <a:rPr lang="zh-CN" altLang="en-US" sz="2400" dirty="0" smtClean="0">
                <a:latin typeface="华文隶书" pitchFamily="2" charset="-122"/>
                <a:ea typeface="华文隶书" pitchFamily="2" charset="-122"/>
                <a:cs typeface="+mj-cs"/>
              </a:rPr>
              <a:t>酒店</a:t>
            </a:r>
          </a:p>
        </p:txBody>
      </p:sp>
      <p:sp>
        <p:nvSpPr>
          <p:cNvPr id="3" name="内容占位符 1"/>
          <p:cNvSpPr txBox="1">
            <a:spLocks/>
          </p:cNvSpPr>
          <p:nvPr/>
        </p:nvSpPr>
        <p:spPr>
          <a:xfrm>
            <a:off x="136525" y="1377950"/>
            <a:ext cx="8640763" cy="24479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zh-CN" altLang="en-US" sz="1400" dirty="0" smtClean="0"/>
              <a:t>       住店人群以商务或旅游为主，对网络的依赖性越来越强、网路已经成为酒店的基本配备</a:t>
            </a:r>
            <a:endParaRPr lang="en-US" altLang="zh-CN" sz="1400" dirty="0" smtClean="0"/>
          </a:p>
          <a:p>
            <a:pPr>
              <a:defRPr/>
            </a:pPr>
            <a:endParaRPr lang="en-US" altLang="zh-CN" sz="1400" dirty="0" smtClean="0"/>
          </a:p>
          <a:p>
            <a:pPr>
              <a:defRPr/>
            </a:pPr>
            <a:r>
              <a:rPr lang="zh-CN" altLang="en-US" sz="1400" dirty="0" smtClean="0"/>
              <a:t>邮件收发</a:t>
            </a:r>
            <a:endParaRPr lang="en-US" altLang="zh-CN" sz="1400" dirty="0" smtClean="0"/>
          </a:p>
          <a:p>
            <a:pPr>
              <a:defRPr/>
            </a:pPr>
            <a:r>
              <a:rPr lang="zh-CN" altLang="en-US" sz="1400" dirty="0" smtClean="0"/>
              <a:t>网页浏览</a:t>
            </a:r>
            <a:endParaRPr lang="en-US" altLang="zh-CN" sz="1400" dirty="0" smtClean="0"/>
          </a:p>
          <a:p>
            <a:pPr>
              <a:defRPr/>
            </a:pPr>
            <a:r>
              <a:rPr lang="zh-CN" altLang="en-US" sz="1400" dirty="0" smtClean="0"/>
              <a:t>及时通讯软件</a:t>
            </a:r>
            <a:endParaRPr lang="en-US" altLang="zh-CN" sz="1400" dirty="0" smtClean="0"/>
          </a:p>
          <a:p>
            <a:pPr>
              <a:defRPr/>
            </a:pPr>
            <a:r>
              <a:rPr lang="zh-CN" altLang="en-US" sz="1400" dirty="0" smtClean="0"/>
              <a:t>下载</a:t>
            </a:r>
            <a:endParaRPr lang="en-US" altLang="zh-CN" sz="1400" dirty="0" smtClean="0"/>
          </a:p>
          <a:p>
            <a:pPr>
              <a:defRPr/>
            </a:pPr>
            <a:r>
              <a:rPr lang="zh-CN" altLang="en-US" sz="1400" dirty="0" smtClean="0"/>
              <a:t>在线视频</a:t>
            </a:r>
            <a:endParaRPr lang="zh-CN" altLang="en-US" sz="1400" dirty="0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432" y="2145924"/>
            <a:ext cx="3747781" cy="42451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8099" dir="2700000" algn="ctr" rotWithShape="0">
                    <a:schemeClr val="bg2">
                      <a:alpha val="73999"/>
                    </a:schemeClr>
                  </a:outerShdw>
                </a:effectLst>
              </a14:hiddenEffects>
            </a:ext>
          </a:extLst>
        </p:spPr>
      </p:pic>
      <p:pic>
        <p:nvPicPr>
          <p:cNvPr id="7" name="Picture 2" descr="C:\Users\acer\Desktop\2012-07-23 14.54.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67172" y="2822915"/>
            <a:ext cx="2780141" cy="3834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>
                <a:latin typeface="华文隶书" pitchFamily="2" charset="-122"/>
                <a:ea typeface="华文隶书" pitchFamily="2" charset="-122"/>
              </a:rPr>
              <a:t>网络用途</a:t>
            </a:r>
            <a:r>
              <a:rPr lang="en-US" altLang="zh-CN" sz="3200" dirty="0">
                <a:latin typeface="华文隶书" pitchFamily="2" charset="-122"/>
                <a:ea typeface="华文隶书" pitchFamily="2" charset="-122"/>
              </a:rPr>
              <a:t>---- </a:t>
            </a:r>
            <a:r>
              <a:rPr lang="zh-CN" altLang="en-US" sz="2400" dirty="0">
                <a:latin typeface="华文隶书" pitchFamily="2" charset="-122"/>
                <a:ea typeface="华文隶书" pitchFamily="2" charset="-122"/>
                <a:cs typeface="+mj-cs"/>
              </a:rPr>
              <a:t>中小企业</a:t>
            </a:r>
          </a:p>
        </p:txBody>
      </p:sp>
      <p:sp>
        <p:nvSpPr>
          <p:cNvPr id="3" name="内容占位符 1"/>
          <p:cNvSpPr txBox="1">
            <a:spLocks/>
          </p:cNvSpPr>
          <p:nvPr/>
        </p:nvSpPr>
        <p:spPr>
          <a:xfrm>
            <a:off x="471488" y="1341438"/>
            <a:ext cx="8142287" cy="45354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zh-CN" altLang="en-US" sz="1600" dirty="0" smtClean="0"/>
              <a:t>中小企业网络主要支撑员工的日常办公、对外交流</a:t>
            </a:r>
            <a:endParaRPr lang="en-US" altLang="zh-CN" sz="1600" dirty="0" smtClean="0"/>
          </a:p>
          <a:p>
            <a:pPr>
              <a:lnSpc>
                <a:spcPct val="150000"/>
              </a:lnSpc>
              <a:defRPr/>
            </a:pPr>
            <a:r>
              <a:rPr lang="zh-CN" altLang="en-US" sz="1400" dirty="0" smtClean="0"/>
              <a:t>邮件收发</a:t>
            </a:r>
            <a:endParaRPr lang="en-US" altLang="zh-CN" sz="1400" dirty="0" smtClean="0"/>
          </a:p>
          <a:p>
            <a:pPr>
              <a:lnSpc>
                <a:spcPct val="150000"/>
              </a:lnSpc>
              <a:defRPr/>
            </a:pPr>
            <a:r>
              <a:rPr lang="zh-CN" altLang="en-US" sz="1400" dirty="0" smtClean="0"/>
              <a:t>电子商务</a:t>
            </a:r>
            <a:endParaRPr lang="en-US" altLang="zh-CN" sz="1400" dirty="0" smtClean="0"/>
          </a:p>
          <a:p>
            <a:pPr>
              <a:lnSpc>
                <a:spcPct val="150000"/>
              </a:lnSpc>
              <a:defRPr/>
            </a:pPr>
            <a:r>
              <a:rPr lang="zh-CN" altLang="en-US" sz="1400" dirty="0" smtClean="0"/>
              <a:t>网页浏览</a:t>
            </a:r>
            <a:endParaRPr lang="en-US" altLang="zh-CN" sz="1400" dirty="0" smtClean="0"/>
          </a:p>
          <a:p>
            <a:pPr>
              <a:lnSpc>
                <a:spcPct val="150000"/>
              </a:lnSpc>
              <a:defRPr/>
            </a:pPr>
            <a:r>
              <a:rPr lang="zh-CN" altLang="en-US" sz="1400" dirty="0" smtClean="0"/>
              <a:t>视频会议</a:t>
            </a:r>
            <a:endParaRPr lang="en-US" altLang="zh-CN" sz="1400" dirty="0" smtClean="0"/>
          </a:p>
          <a:p>
            <a:pPr>
              <a:lnSpc>
                <a:spcPct val="150000"/>
              </a:lnSpc>
              <a:defRPr/>
            </a:pPr>
            <a:r>
              <a:rPr lang="en-US" altLang="zh-CN" sz="1400" dirty="0" smtClean="0"/>
              <a:t>VoIP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400" dirty="0" smtClean="0"/>
              <a:t>下载</a:t>
            </a:r>
            <a:endParaRPr lang="en-US" altLang="zh-CN" sz="1400" dirty="0" smtClean="0"/>
          </a:p>
          <a:p>
            <a:pPr>
              <a:defRPr/>
            </a:pPr>
            <a:endParaRPr lang="en-US" altLang="zh-CN" sz="1600" dirty="0" smtClean="0"/>
          </a:p>
          <a:p>
            <a:pPr>
              <a:defRPr/>
            </a:pPr>
            <a:endParaRPr lang="zh-CN" altLang="en-US" sz="1600" dirty="0"/>
          </a:p>
        </p:txBody>
      </p:sp>
      <p:pic>
        <p:nvPicPr>
          <p:cNvPr id="4" name="Picture 19" descr="C:\Users\Kevin\Desktop\新建文件夹\ADD\y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073" y="3142473"/>
            <a:ext cx="523875" cy="4953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7" descr="C:\Users\Kevin\Desktop\新建文件夹\phone\com.tencent.mt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577" y="4202052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Kevin\Desktop\新建文件夹\phone\com.tencent.mobileqq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030" y="2126830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C:\Users\Kevin\Desktop\新建文件夹\phone\com.xrath.jmsnx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443" y="2126830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1" descr="C:\Users\Kevin\Desktop\新建文件夹\ADD\outlook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855" y="4108645"/>
            <a:ext cx="1400175" cy="1247775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2" descr="C:\Users\Kevin\Desktop\新建文件夹\phone\com.aurorasoftworks.quadrant.ui.advanc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281" y="2182751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3" descr="C:\Users\Kevin\Desktop\新建文件夹\phone\com.baidu.wenku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281" y="4106188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4" descr="C:\Users\Kevin\Desktop\新建文件夹\phone\com.chinamworld.bocmbc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129" y="2182751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5" descr="C:\Users\Kevin\Desktop\新建文件夹\phone\com.google.android.apps.googlevoice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13" y="4130460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6" descr="C:\Users\Kevin\Desktop\新建文件夹\phone\com.google.android.voicesearch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11" y="4343391"/>
            <a:ext cx="1143000" cy="1143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现状</a:t>
            </a:r>
          </a:p>
        </p:txBody>
      </p:sp>
      <p:sp>
        <p:nvSpPr>
          <p:cNvPr id="3" name="标题 2"/>
          <p:cNvSpPr txBox="1">
            <a:spLocks/>
          </p:cNvSpPr>
          <p:nvPr/>
        </p:nvSpPr>
        <p:spPr bwMode="auto">
          <a:xfrm>
            <a:off x="2479675" y="1395413"/>
            <a:ext cx="2667000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zh-CN" altLang="en-US" sz="1600">
                <a:latin typeface="黑体" pitchFamily="49" charset="-122"/>
                <a:ea typeface="黑体" pitchFamily="49" charset="-122"/>
              </a:rPr>
              <a:t>网络带宽使用效率低</a:t>
            </a:r>
          </a:p>
        </p:txBody>
      </p:sp>
      <p:sp>
        <p:nvSpPr>
          <p:cNvPr id="4" name="内容占位符 1"/>
          <p:cNvSpPr txBox="1">
            <a:spLocks/>
          </p:cNvSpPr>
          <p:nvPr/>
        </p:nvSpPr>
        <p:spPr bwMode="auto">
          <a:xfrm>
            <a:off x="2325688" y="2020888"/>
            <a:ext cx="3573462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非工作流量占用大量带宽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少数员工占用大量带宽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关键应用、关键人员的带宽得不到保证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员工沉迷于网络，工作效率降低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管理者无法了解员工的网络使用情况</a:t>
            </a:r>
            <a:endParaRPr lang="en-US" altLang="zh-CN" sz="12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Tx/>
              <a:buChar char="•"/>
            </a:pPr>
            <a:endParaRPr lang="zh-CN" altLang="en-US" sz="1200">
              <a:ea typeface="宋体" pitchFamily="2" charset="-122"/>
            </a:endParaRPr>
          </a:p>
        </p:txBody>
      </p:sp>
      <p:sp>
        <p:nvSpPr>
          <p:cNvPr id="5" name="标题 2"/>
          <p:cNvSpPr txBox="1">
            <a:spLocks/>
          </p:cNvSpPr>
          <p:nvPr/>
        </p:nvSpPr>
        <p:spPr bwMode="auto">
          <a:xfrm>
            <a:off x="5899150" y="1395413"/>
            <a:ext cx="31115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zh-CN" altLang="en-US" sz="1600">
                <a:latin typeface="黑体" pitchFamily="49" charset="-122"/>
                <a:ea typeface="黑体" pitchFamily="49" charset="-122"/>
              </a:rPr>
              <a:t>网络故障、安全事件频发</a:t>
            </a:r>
          </a:p>
        </p:txBody>
      </p:sp>
      <p:sp>
        <p:nvSpPr>
          <p:cNvPr id="6" name="内容占位符 1"/>
          <p:cNvSpPr txBox="1">
            <a:spLocks/>
          </p:cNvSpPr>
          <p:nvPr/>
        </p:nvSpPr>
        <p:spPr bwMode="auto">
          <a:xfrm>
            <a:off x="6207125" y="2020888"/>
            <a:ext cx="2936875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用户接入不受控制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局域网攻击定位困难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互联网攻击频发，无有效防护手段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处理网络故障费时、费力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zh-CN" altLang="en-US" sz="1200">
              <a:ea typeface="宋体" pitchFamily="2" charset="-122"/>
            </a:endParaRPr>
          </a:p>
        </p:txBody>
      </p:sp>
      <p:sp>
        <p:nvSpPr>
          <p:cNvPr id="7" name="标题 2"/>
          <p:cNvSpPr txBox="1">
            <a:spLocks/>
          </p:cNvSpPr>
          <p:nvPr/>
        </p:nvSpPr>
        <p:spPr bwMode="auto">
          <a:xfrm>
            <a:off x="136525" y="1395413"/>
            <a:ext cx="15335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zh-CN" altLang="en-US" sz="1600">
                <a:latin typeface="黑体" pitchFamily="49" charset="-122"/>
                <a:ea typeface="黑体" pitchFamily="49" charset="-122"/>
              </a:rPr>
              <a:t>带宽恶性占用</a:t>
            </a:r>
          </a:p>
        </p:txBody>
      </p:sp>
      <p:sp>
        <p:nvSpPr>
          <p:cNvPr id="8" name="内容占位符 4"/>
          <p:cNvSpPr txBox="1">
            <a:spLocks/>
          </p:cNvSpPr>
          <p:nvPr/>
        </p:nvSpPr>
        <p:spPr bwMode="auto">
          <a:xfrm>
            <a:off x="242888" y="2033588"/>
            <a:ext cx="1747837" cy="25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lang="en-US" altLang="zh-CN" sz="1200">
                <a:ea typeface="宋体" pitchFamily="2" charset="-122"/>
              </a:rPr>
              <a:t>P2P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lang="en-US" altLang="zh-CN" sz="1200">
                <a:ea typeface="宋体" pitchFamily="2" charset="-122"/>
              </a:rPr>
              <a:t>WEB</a:t>
            </a:r>
            <a:r>
              <a:rPr lang="zh-CN" altLang="en-US" sz="1200">
                <a:ea typeface="宋体" pitchFamily="2" charset="-122"/>
              </a:rPr>
              <a:t>视频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在线音乐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1200">
                <a:ea typeface="宋体" pitchFamily="2" charset="-122"/>
              </a:rPr>
              <a:t>游戏</a:t>
            </a:r>
            <a:endParaRPr lang="en-US" altLang="zh-CN" sz="1200">
              <a:ea typeface="宋体" pitchFamily="2" charset="-122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lang="en-US" altLang="zh-CN" sz="1200">
                <a:ea typeface="宋体" pitchFamily="2" charset="-122"/>
              </a:rPr>
              <a:t>… …</a:t>
            </a:r>
            <a:endParaRPr lang="zh-CN" altLang="en-US" sz="120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面临问题</a:t>
            </a:r>
          </a:p>
        </p:txBody>
      </p:sp>
      <p:sp>
        <p:nvSpPr>
          <p:cNvPr id="6147" name="AutoShape 5"/>
          <p:cNvSpPr>
            <a:spLocks noChangeArrowheads="1"/>
          </p:cNvSpPr>
          <p:nvPr/>
        </p:nvSpPr>
        <p:spPr bwMode="auto">
          <a:xfrm>
            <a:off x="152400" y="1295400"/>
            <a:ext cx="9102725" cy="1328738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>
                    <a:alpha val="89803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微软雅黑" pitchFamily="34" charset="-122"/>
            </a:endParaRP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685800" y="1371600"/>
            <a:ext cx="7620000" cy="1117600"/>
            <a:chOff x="0" y="0"/>
            <a:chExt cx="8302752" cy="1115568"/>
          </a:xfrm>
        </p:grpSpPr>
        <p:pic>
          <p:nvPicPr>
            <p:cNvPr id="6187" name="AutoShape 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8302752" cy="1115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88" name="Text Box 21"/>
            <p:cNvSpPr txBox="1">
              <a:spLocks noChangeArrowheads="1"/>
            </p:cNvSpPr>
            <p:nvPr/>
          </p:nvSpPr>
          <p:spPr bwMode="auto">
            <a:xfrm>
              <a:off x="165124" y="161478"/>
              <a:ext cx="7971637" cy="792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2787650" y="1719263"/>
            <a:ext cx="19685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endParaRPr lang="zh-CN" altLang="en-US">
              <a:solidFill>
                <a:schemeClr val="bg1"/>
              </a:solidFill>
              <a:latin typeface="微软雅黑" pitchFamily="34" charset="-122"/>
            </a:endParaRP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685800" y="3200400"/>
            <a:ext cx="2362200" cy="3105150"/>
            <a:chOff x="685800" y="3200635"/>
            <a:chExt cx="2362200" cy="3105550"/>
          </a:xfrm>
        </p:grpSpPr>
        <p:sp>
          <p:nvSpPr>
            <p:cNvPr id="6177" name="AutoShape 12"/>
            <p:cNvSpPr>
              <a:spLocks noChangeArrowheads="1"/>
            </p:cNvSpPr>
            <p:nvPr/>
          </p:nvSpPr>
          <p:spPr bwMode="auto">
            <a:xfrm>
              <a:off x="762000" y="3505475"/>
              <a:ext cx="2260600" cy="2751809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round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121893000" prstMaterial="legacyMatte">
              <a:bevelT w="13500" h="13500" prst="angle"/>
              <a:bevelB w="13500" h="13500" prst="angle"/>
              <a:extrusionClr>
                <a:srgbClr val="3CA1E6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zh-CN" altLang="en-US" sz="160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6178" name="AutoShape 11"/>
            <p:cNvSpPr>
              <a:spLocks noChangeArrowheads="1"/>
            </p:cNvSpPr>
            <p:nvPr/>
          </p:nvSpPr>
          <p:spPr bwMode="auto">
            <a:xfrm>
              <a:off x="695325" y="3502299"/>
              <a:ext cx="2330450" cy="2803886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179" name="Group 23"/>
            <p:cNvGrpSpPr>
              <a:grpSpLocks/>
            </p:cNvGrpSpPr>
            <p:nvPr/>
          </p:nvGrpSpPr>
          <p:grpSpPr bwMode="auto">
            <a:xfrm>
              <a:off x="1497330" y="3200635"/>
              <a:ext cx="692150" cy="630636"/>
              <a:chOff x="0" y="0"/>
              <a:chExt cx="668" cy="668"/>
            </a:xfrm>
          </p:grpSpPr>
          <p:sp>
            <p:nvSpPr>
              <p:cNvPr id="6182" name="Oval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6183" name="Oval 17"/>
              <p:cNvSpPr>
                <a:spLocks noChangeArrowheads="1"/>
              </p:cNvSpPr>
              <p:nvPr/>
            </p:nvSpPr>
            <p:spPr bwMode="auto">
              <a:xfrm>
                <a:off x="7" y="5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84" name="Oval 18"/>
              <p:cNvSpPr>
                <a:spLocks noChangeArrowheads="1"/>
              </p:cNvSpPr>
              <p:nvPr/>
            </p:nvSpPr>
            <p:spPr bwMode="auto">
              <a:xfrm>
                <a:off x="15" y="9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85" name="Oval 19"/>
              <p:cNvSpPr>
                <a:spLocks noChangeArrowheads="1"/>
              </p:cNvSpPr>
              <p:nvPr/>
            </p:nvSpPr>
            <p:spPr bwMode="auto">
              <a:xfrm>
                <a:off x="22" y="15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86" name="Oval 20"/>
              <p:cNvSpPr>
                <a:spLocks noChangeArrowheads="1"/>
              </p:cNvSpPr>
              <p:nvPr/>
            </p:nvSpPr>
            <p:spPr bwMode="auto">
              <a:xfrm>
                <a:off x="57" y="31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180" name="Text Box 21"/>
            <p:cNvSpPr txBox="1">
              <a:spLocks noChangeArrowheads="1"/>
            </p:cNvSpPr>
            <p:nvPr/>
          </p:nvSpPr>
          <p:spPr bwMode="auto">
            <a:xfrm>
              <a:off x="1644650" y="3289547"/>
              <a:ext cx="382905" cy="457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zh-CN" altLang="en-US">
                  <a:ea typeface="微软雅黑" pitchFamily="34" charset="-122"/>
                </a:rPr>
                <a:t>1</a:t>
              </a:r>
            </a:p>
          </p:txBody>
        </p:sp>
        <p:sp>
          <p:nvSpPr>
            <p:cNvPr id="6181" name="Text Box 22"/>
            <p:cNvSpPr txBox="1">
              <a:spLocks noChangeArrowheads="1"/>
            </p:cNvSpPr>
            <p:nvPr/>
          </p:nvSpPr>
          <p:spPr bwMode="auto">
            <a:xfrm>
              <a:off x="685800" y="3730929"/>
              <a:ext cx="2362200" cy="2530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  <a:sym typeface="Arial" pitchFamily="34" charset="0"/>
                </a:rPr>
                <a:t>不了解网络上主要有什么应用在运行</a:t>
              </a:r>
              <a:b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  <a:sym typeface="Arial" pitchFamily="34" charset="0"/>
                </a:rPr>
              </a:br>
              <a:endParaRPr lang="zh-CN" altLang="en-US" sz="1600">
                <a:solidFill>
                  <a:schemeClr val="tx2"/>
                </a:solidFill>
                <a:latin typeface="楷体" pitchFamily="49" charset="-122"/>
                <a:ea typeface="楷体" pitchFamily="49" charset="-122"/>
                <a:sym typeface="Arial" pitchFamily="34" charset="0"/>
              </a:endParaRPr>
            </a:p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  <a:sym typeface="Arial" pitchFamily="34" charset="0"/>
                </a:rPr>
                <a:t>不了解哪些用户、哪些应用消耗了大部分带宽资源</a:t>
              </a:r>
              <a:b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  <a:sym typeface="Arial" pitchFamily="34" charset="0"/>
                </a:rPr>
              </a:br>
              <a:endParaRPr lang="zh-CN" altLang="en-US" sz="1600">
                <a:solidFill>
                  <a:schemeClr val="tx2"/>
                </a:solidFill>
                <a:latin typeface="楷体" pitchFamily="49" charset="-122"/>
                <a:ea typeface="楷体" pitchFamily="49" charset="-122"/>
                <a:sym typeface="Arial" pitchFamily="34" charset="0"/>
              </a:endParaRPr>
            </a:p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  <a:sym typeface="Arial" pitchFamily="34" charset="0"/>
                </a:rPr>
                <a:t>没有网络运行的历史数据，也谈不上对趋势进行预测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3367088" y="3200400"/>
            <a:ext cx="2338387" cy="3160713"/>
            <a:chOff x="3382300" y="3200635"/>
            <a:chExt cx="2338705" cy="3160802"/>
          </a:xfrm>
        </p:grpSpPr>
        <p:sp>
          <p:nvSpPr>
            <p:cNvPr id="6168" name="AutoShape 25"/>
            <p:cNvSpPr>
              <a:spLocks noChangeArrowheads="1"/>
            </p:cNvSpPr>
            <p:nvPr/>
          </p:nvSpPr>
          <p:spPr bwMode="auto">
            <a:xfrm>
              <a:off x="3425825" y="3513731"/>
              <a:ext cx="2268855" cy="2751174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round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121893000" prstMaterial="legacyMatte">
              <a:bevelT w="13500" h="13500" prst="angle"/>
              <a:bevelB w="13500" h="13500" prst="angle"/>
              <a:extrusionClr>
                <a:srgbClr val="73E77E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sp>
          <p:nvSpPr>
            <p:cNvPr id="6169" name="AutoShape 24"/>
            <p:cNvSpPr>
              <a:spLocks noChangeArrowheads="1"/>
            </p:cNvSpPr>
            <p:nvPr/>
          </p:nvSpPr>
          <p:spPr bwMode="auto">
            <a:xfrm>
              <a:off x="3382300" y="3502299"/>
              <a:ext cx="2338705" cy="2805791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0" name="Oval 28"/>
            <p:cNvSpPr>
              <a:spLocks noChangeArrowheads="1"/>
            </p:cNvSpPr>
            <p:nvPr/>
          </p:nvSpPr>
          <p:spPr bwMode="auto">
            <a:xfrm>
              <a:off x="4157980" y="3200635"/>
              <a:ext cx="693420" cy="630636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171" name="Oval 29"/>
            <p:cNvSpPr>
              <a:spLocks noChangeArrowheads="1"/>
            </p:cNvSpPr>
            <p:nvPr/>
          </p:nvSpPr>
          <p:spPr bwMode="auto">
            <a:xfrm>
              <a:off x="4164330" y="3205716"/>
              <a:ext cx="673100" cy="610949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6172" name="Oval 31"/>
            <p:cNvSpPr>
              <a:spLocks noChangeArrowheads="1"/>
            </p:cNvSpPr>
            <p:nvPr/>
          </p:nvSpPr>
          <p:spPr bwMode="auto">
            <a:xfrm>
              <a:off x="4180205" y="3215242"/>
              <a:ext cx="623570" cy="555696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6173" name="Oval 32"/>
            <p:cNvSpPr>
              <a:spLocks noChangeArrowheads="1"/>
            </p:cNvSpPr>
            <p:nvPr/>
          </p:nvSpPr>
          <p:spPr bwMode="auto">
            <a:xfrm>
              <a:off x="4216400" y="3231119"/>
              <a:ext cx="555625" cy="45090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6174" name="Oval 30"/>
            <p:cNvSpPr>
              <a:spLocks noChangeArrowheads="1"/>
            </p:cNvSpPr>
            <p:nvPr/>
          </p:nvSpPr>
          <p:spPr bwMode="auto">
            <a:xfrm>
              <a:off x="4171950" y="3206986"/>
              <a:ext cx="657225" cy="59888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6175" name="Text Box 33"/>
            <p:cNvSpPr txBox="1">
              <a:spLocks noChangeArrowheads="1"/>
            </p:cNvSpPr>
            <p:nvPr/>
          </p:nvSpPr>
          <p:spPr bwMode="auto">
            <a:xfrm>
              <a:off x="4305300" y="3289547"/>
              <a:ext cx="382905" cy="457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zh-CN" altLang="en-US">
                  <a:ea typeface="微软雅黑" pitchFamily="34" charset="-122"/>
                </a:rPr>
                <a:t>2</a:t>
              </a:r>
            </a:p>
          </p:txBody>
        </p:sp>
        <p:sp>
          <p:nvSpPr>
            <p:cNvPr id="6176" name="Text Box 34"/>
            <p:cNvSpPr txBox="1">
              <a:spLocks noChangeArrowheads="1"/>
            </p:cNvSpPr>
            <p:nvPr/>
          </p:nvSpPr>
          <p:spPr bwMode="auto">
            <a:xfrm>
              <a:off x="3409950" y="3807138"/>
              <a:ext cx="2224405" cy="2554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无法对P2P、流媒体等应用进行有效的控制</a:t>
              </a:r>
            </a:p>
            <a:p>
              <a:pPr algn="l" eaLnBrk="1" hangingPunct="1">
                <a:buFont typeface="Arial" pitchFamily="34" charset="0"/>
                <a:buAutoNum type="alphaLcParenR"/>
              </a:pPr>
              <a:endParaRPr lang="zh-CN" altLang="en-US" sz="160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关键业务得不到有效的保证</a:t>
              </a:r>
            </a:p>
            <a:p>
              <a:pPr algn="l" eaLnBrk="1" hangingPunct="1">
                <a:buFont typeface="Arial" pitchFamily="34" charset="0"/>
                <a:buAutoNum type="alphaLcParenR"/>
              </a:pPr>
              <a:endParaRPr lang="zh-CN" altLang="en-US" sz="160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l" eaLnBrk="1" hangingPunct="1">
                <a:buFont typeface="Arial" pitchFamily="34" charset="0"/>
                <a:buAutoNum type="alphaLcParenR"/>
              </a:pPr>
              <a:r>
                <a:rPr lang="zh-CN" altLang="en-US" sz="160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关键用户的网络质量得不到有效的保证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5943600" y="3200400"/>
            <a:ext cx="2508250" cy="3108325"/>
            <a:chOff x="5943600" y="3200635"/>
            <a:chExt cx="2508250" cy="3108726"/>
          </a:xfrm>
        </p:grpSpPr>
        <p:sp>
          <p:nvSpPr>
            <p:cNvPr id="6156" name="AutoShape 41"/>
            <p:cNvSpPr>
              <a:spLocks noChangeArrowheads="1"/>
            </p:cNvSpPr>
            <p:nvPr/>
          </p:nvSpPr>
          <p:spPr bwMode="auto">
            <a:xfrm>
              <a:off x="5943600" y="3505475"/>
              <a:ext cx="2508250" cy="2803886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121893000" prstMaterial="legacyMatte">
              <a:bevelT w="13500" h="13500" prst="angle"/>
              <a:bevelB w="13500" h="13500" prst="angle"/>
              <a:extrusionClr>
                <a:srgbClr val="B59F4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sp>
          <p:nvSpPr>
            <p:cNvPr id="6157" name="AutoShape 42"/>
            <p:cNvSpPr>
              <a:spLocks noChangeArrowheads="1"/>
            </p:cNvSpPr>
            <p:nvPr/>
          </p:nvSpPr>
          <p:spPr bwMode="auto">
            <a:xfrm>
              <a:off x="5991225" y="3510555"/>
              <a:ext cx="2430780" cy="2749904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8" name="AutoShape 43"/>
            <p:cNvSpPr>
              <a:spLocks noChangeArrowheads="1"/>
            </p:cNvSpPr>
            <p:nvPr/>
          </p:nvSpPr>
          <p:spPr bwMode="auto">
            <a:xfrm>
              <a:off x="6010275" y="5534561"/>
              <a:ext cx="2399030" cy="69541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9" name="AutoShape 44"/>
            <p:cNvSpPr>
              <a:spLocks noChangeArrowheads="1"/>
            </p:cNvSpPr>
            <p:nvPr/>
          </p:nvSpPr>
          <p:spPr bwMode="auto">
            <a:xfrm>
              <a:off x="6010275" y="3532783"/>
              <a:ext cx="2399030" cy="69350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160" name="Group 34"/>
            <p:cNvGrpSpPr>
              <a:grpSpLocks/>
            </p:cNvGrpSpPr>
            <p:nvPr/>
          </p:nvGrpSpPr>
          <p:grpSpPr bwMode="auto">
            <a:xfrm>
              <a:off x="6813550" y="3200635"/>
              <a:ext cx="744855" cy="630636"/>
              <a:chOff x="0" y="0"/>
              <a:chExt cx="668" cy="668"/>
            </a:xfrm>
          </p:grpSpPr>
          <p:sp>
            <p:nvSpPr>
              <p:cNvPr id="6163" name="Oval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6164" name="Oval 47"/>
              <p:cNvSpPr>
                <a:spLocks noChangeArrowheads="1"/>
              </p:cNvSpPr>
              <p:nvPr/>
            </p:nvSpPr>
            <p:spPr bwMode="auto">
              <a:xfrm>
                <a:off x="7" y="5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65" name="Oval 48"/>
              <p:cNvSpPr>
                <a:spLocks noChangeArrowheads="1"/>
              </p:cNvSpPr>
              <p:nvPr/>
            </p:nvSpPr>
            <p:spPr bwMode="auto">
              <a:xfrm>
                <a:off x="15" y="9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66" name="Oval 49"/>
              <p:cNvSpPr>
                <a:spLocks noChangeArrowheads="1"/>
              </p:cNvSpPr>
              <p:nvPr/>
            </p:nvSpPr>
            <p:spPr bwMode="auto">
              <a:xfrm>
                <a:off x="22" y="15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6167" name="Oval 50"/>
              <p:cNvSpPr>
                <a:spLocks noChangeArrowheads="1"/>
              </p:cNvSpPr>
              <p:nvPr/>
            </p:nvSpPr>
            <p:spPr bwMode="auto">
              <a:xfrm>
                <a:off x="57" y="31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161" name="Text Box 51"/>
            <p:cNvSpPr txBox="1">
              <a:spLocks noChangeArrowheads="1"/>
            </p:cNvSpPr>
            <p:nvPr/>
          </p:nvSpPr>
          <p:spPr bwMode="auto">
            <a:xfrm>
              <a:off x="6974205" y="3291452"/>
              <a:ext cx="409575" cy="457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zh-CN" altLang="en-US">
                  <a:ea typeface="微软雅黑" pitchFamily="34" charset="-122"/>
                </a:rPr>
                <a:t>3</a:t>
              </a:r>
            </a:p>
          </p:txBody>
        </p:sp>
        <p:sp>
          <p:nvSpPr>
            <p:cNvPr id="6162" name="Text Box 54"/>
            <p:cNvSpPr txBox="1">
              <a:spLocks noChangeArrowheads="1"/>
            </p:cNvSpPr>
            <p:nvPr/>
          </p:nvSpPr>
          <p:spPr bwMode="auto">
            <a:xfrm>
              <a:off x="6003925" y="3807138"/>
              <a:ext cx="2384425" cy="2308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>
                <a:spcBef>
                  <a:spcPct val="50000"/>
                </a:spcBef>
                <a:buFont typeface="Arial" pitchFamily="34" charset="0"/>
                <a:buAutoNum type="alphaLcParenR"/>
              </a:pPr>
              <a:r>
                <a:rPr lang="zh-CN" altLang="en-US" sz="1600">
                  <a:latin typeface="楷体" pitchFamily="49" charset="-122"/>
                  <a:ea typeface="楷体" pitchFamily="49" charset="-122"/>
                </a:rPr>
                <a:t>LAN规模越来越大，接入速度越来越快</a:t>
              </a:r>
            </a:p>
            <a:p>
              <a:pPr algn="l">
                <a:spcBef>
                  <a:spcPct val="50000"/>
                </a:spcBef>
                <a:buFont typeface="Arial" pitchFamily="34" charset="0"/>
                <a:buAutoNum type="alphaLcParenR"/>
              </a:pPr>
              <a:r>
                <a:rPr lang="zh-CN" altLang="en-US" sz="1600">
                  <a:latin typeface="楷体" pitchFamily="49" charset="-122"/>
                  <a:ea typeface="楷体" pitchFamily="49" charset="-122"/>
                </a:rPr>
                <a:t>WAN接入速度并没有随着LAN的速度增加而增加</a:t>
              </a:r>
              <a:endParaRPr lang="en-US" altLang="zh-CN" sz="1600">
                <a:latin typeface="楷体" pitchFamily="49" charset="-122"/>
                <a:ea typeface="楷体" pitchFamily="49" charset="-122"/>
              </a:endParaRPr>
            </a:p>
            <a:p>
              <a:pPr algn="l">
                <a:spcBef>
                  <a:spcPct val="50000"/>
                </a:spcBef>
                <a:buFont typeface="Arial" pitchFamily="34" charset="0"/>
                <a:buAutoNum type="alphaLcParenR"/>
              </a:pPr>
              <a:r>
                <a:rPr lang="zh-CN" altLang="en-US" sz="1600">
                  <a:latin typeface="楷体" pitchFamily="49" charset="-122"/>
                  <a:ea typeface="楷体" pitchFamily="49" charset="-122"/>
                </a:rPr>
                <a:t>在WAN做控制不能完全解决用户、应用和带宽三方面的矛盾</a:t>
              </a:r>
            </a:p>
          </p:txBody>
        </p:sp>
      </p:grpSp>
      <p:sp>
        <p:nvSpPr>
          <p:cNvPr id="42" name="AutoShape 37"/>
          <p:cNvSpPr>
            <a:spLocks noChangeArrowheads="1"/>
          </p:cNvSpPr>
          <p:nvPr/>
        </p:nvSpPr>
        <p:spPr bwMode="auto">
          <a:xfrm rot="5400000">
            <a:off x="1346994" y="1166019"/>
            <a:ext cx="1036638" cy="1600200"/>
          </a:xfrm>
          <a:prstGeom prst="rightArrowCallout">
            <a:avLst>
              <a:gd name="adj1" fmla="val 35532"/>
              <a:gd name="adj2" fmla="val 26835"/>
              <a:gd name="adj3" fmla="val 7287"/>
              <a:gd name="adj4" fmla="val 86532"/>
            </a:avLst>
          </a:prstGeom>
          <a:gradFill rotWithShape="1">
            <a:gsLst>
              <a:gs pos="0">
                <a:srgbClr val="FFCCCC"/>
              </a:gs>
              <a:gs pos="100000">
                <a:srgbClr val="765E5E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不清楚 不</a:t>
            </a:r>
            <a:br>
              <a:rPr lang="zh-CN" altLang="en-US" sz="1600">
                <a:latin typeface="方正姚体" pitchFamily="2" charset="-122"/>
                <a:ea typeface="方正姚体" pitchFamily="2" charset="-122"/>
              </a:rPr>
            </a:br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网络运行的状况</a:t>
            </a:r>
          </a:p>
        </p:txBody>
      </p:sp>
      <p:sp>
        <p:nvSpPr>
          <p:cNvPr id="43" name="AutoShape 38"/>
          <p:cNvSpPr>
            <a:spLocks noChangeArrowheads="1"/>
          </p:cNvSpPr>
          <p:nvPr/>
        </p:nvSpPr>
        <p:spPr bwMode="auto">
          <a:xfrm rot="5400000">
            <a:off x="4014788" y="1163638"/>
            <a:ext cx="1036637" cy="1601787"/>
          </a:xfrm>
          <a:prstGeom prst="rightArrowCallout">
            <a:avLst>
              <a:gd name="adj1" fmla="val 35568"/>
              <a:gd name="adj2" fmla="val 26869"/>
              <a:gd name="adj3" fmla="val 7287"/>
              <a:gd name="adj4" fmla="val 86532"/>
            </a:avLst>
          </a:prstGeom>
          <a:gradFill rotWithShape="1">
            <a:gsLst>
              <a:gs pos="0">
                <a:srgbClr val="FF9900"/>
              </a:gs>
              <a:gs pos="100000">
                <a:srgbClr val="FFCD83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不能有效的</a:t>
            </a:r>
            <a:br>
              <a:rPr lang="zh-CN" altLang="en-US" sz="1600">
                <a:latin typeface="方正姚体" pitchFamily="2" charset="-122"/>
                <a:ea typeface="方正姚体" pitchFamily="2" charset="-122"/>
              </a:rPr>
            </a:br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对网络进行控制</a:t>
            </a:r>
          </a:p>
        </p:txBody>
      </p:sp>
      <p:sp>
        <p:nvSpPr>
          <p:cNvPr id="44" name="AutoShape 39"/>
          <p:cNvSpPr>
            <a:spLocks noChangeArrowheads="1"/>
          </p:cNvSpPr>
          <p:nvPr/>
        </p:nvSpPr>
        <p:spPr bwMode="auto">
          <a:xfrm rot="5400000">
            <a:off x="6629400" y="1143000"/>
            <a:ext cx="1066800" cy="1676400"/>
          </a:xfrm>
          <a:prstGeom prst="rightArrowCallout">
            <a:avLst>
              <a:gd name="adj1" fmla="val 39053"/>
              <a:gd name="adj2" fmla="val 29508"/>
              <a:gd name="adj3" fmla="val 7287"/>
              <a:gd name="adj4" fmla="val 86532"/>
            </a:avLst>
          </a:prstGeom>
          <a:gradFill rotWithShape="1">
            <a:gsLst>
              <a:gs pos="0">
                <a:srgbClr val="FF0000"/>
              </a:gs>
              <a:gs pos="100000">
                <a:srgbClr val="FF8383"/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不能有效的解决</a:t>
            </a:r>
            <a:br>
              <a:rPr lang="zh-CN" altLang="en-US" sz="1600">
                <a:latin typeface="方正姚体" pitchFamily="2" charset="-122"/>
                <a:ea typeface="方正姚体" pitchFamily="2" charset="-122"/>
              </a:rPr>
            </a:br>
            <a:r>
              <a:rPr lang="zh-CN" altLang="en-US" sz="1600">
                <a:latin typeface="方正姚体" pitchFamily="2" charset="-122"/>
                <a:ea typeface="方正姚体" pitchFamily="2" charset="-122"/>
              </a:rPr>
              <a:t>网络瓶颈问题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7"/>
          <p:cNvSpPr txBox="1">
            <a:spLocks noChangeArrowheads="1"/>
          </p:cNvSpPr>
          <p:nvPr/>
        </p:nvSpPr>
        <p:spPr bwMode="auto">
          <a:xfrm>
            <a:off x="685800" y="3333750"/>
            <a:ext cx="13128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zh-CN" altLang="en-US" sz="4400" i="1">
                <a:solidFill>
                  <a:srgbClr val="9CB7DA"/>
                </a:solidFill>
                <a:latin typeface="黑体" pitchFamily="49" charset="-122"/>
                <a:ea typeface="黑体" pitchFamily="49" charset="-122"/>
              </a:rPr>
              <a:t>目录</a:t>
            </a:r>
          </a:p>
        </p:txBody>
      </p:sp>
      <p:cxnSp>
        <p:nvCxnSpPr>
          <p:cNvPr id="7171" name="直接连接符 8"/>
          <p:cNvCxnSpPr>
            <a:cxnSpLocks noChangeShapeType="1"/>
          </p:cNvCxnSpPr>
          <p:nvPr/>
        </p:nvCxnSpPr>
        <p:spPr bwMode="auto">
          <a:xfrm>
            <a:off x="2400300" y="1676400"/>
            <a:ext cx="38100" cy="4419600"/>
          </a:xfrm>
          <a:prstGeom prst="line">
            <a:avLst/>
          </a:prstGeom>
          <a:noFill/>
          <a:ln w="28575">
            <a:solidFill>
              <a:srgbClr val="CDDB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2" name="矩形 9"/>
          <p:cNvSpPr>
            <a:spLocks noChangeArrowheads="1"/>
          </p:cNvSpPr>
          <p:nvPr/>
        </p:nvSpPr>
        <p:spPr bwMode="auto">
          <a:xfrm>
            <a:off x="2757488" y="2873375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现状及面临问题</a:t>
            </a:r>
          </a:p>
        </p:txBody>
      </p:sp>
      <p:sp>
        <p:nvSpPr>
          <p:cNvPr id="7173" name="矩形 12"/>
          <p:cNvSpPr>
            <a:spLocks noChangeArrowheads="1"/>
          </p:cNvSpPr>
          <p:nvPr/>
        </p:nvSpPr>
        <p:spPr bwMode="auto">
          <a:xfrm>
            <a:off x="2747963" y="3633788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solidFill>
                  <a:srgbClr val="FF9900"/>
                </a:solidFill>
                <a:latin typeface="黑体" pitchFamily="49" charset="-122"/>
                <a:ea typeface="黑体" pitchFamily="49" charset="-122"/>
              </a:rPr>
              <a:t>网纵解决方案</a:t>
            </a:r>
          </a:p>
        </p:txBody>
      </p:sp>
      <p:sp>
        <p:nvSpPr>
          <p:cNvPr id="7174" name="矩形 12"/>
          <p:cNvSpPr>
            <a:spLocks noChangeArrowheads="1"/>
          </p:cNvSpPr>
          <p:nvPr/>
        </p:nvSpPr>
        <p:spPr bwMode="auto">
          <a:xfrm>
            <a:off x="2747963" y="4349750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收益、价值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 noChangeArrowheads="1"/>
          </p:cNvSpPr>
          <p:nvPr/>
        </p:nvSpPr>
        <p:spPr bwMode="auto">
          <a:xfrm>
            <a:off x="61913" y="92075"/>
            <a:ext cx="5299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2800" dirty="0">
                <a:latin typeface="华文隶书" pitchFamily="2" charset="-122"/>
                <a:ea typeface="华文隶书" pitchFamily="2" charset="-122"/>
                <a:cs typeface="+mj-cs"/>
              </a:rPr>
              <a:t>客户</a:t>
            </a:r>
            <a:r>
              <a:rPr lang="zh-CN" altLang="en-US" sz="2800" dirty="0" smtClean="0">
                <a:latin typeface="华文隶书" pitchFamily="2" charset="-122"/>
                <a:ea typeface="华文隶书" pitchFamily="2" charset="-122"/>
                <a:cs typeface="+mj-cs"/>
              </a:rPr>
              <a:t>需求分析</a:t>
            </a:r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52413" y="1295400"/>
            <a:ext cx="2133600" cy="1828800"/>
            <a:chOff x="48" y="792"/>
            <a:chExt cx="1344" cy="1152"/>
          </a:xfrm>
        </p:grpSpPr>
        <p:sp>
          <p:nvSpPr>
            <p:cNvPr id="8221" name="AutoShape 7"/>
            <p:cNvSpPr>
              <a:spLocks noChangeArrowheads="1"/>
            </p:cNvSpPr>
            <p:nvPr/>
          </p:nvSpPr>
          <p:spPr bwMode="auto">
            <a:xfrm>
              <a:off x="48" y="792"/>
              <a:ext cx="1344" cy="1056"/>
            </a:xfrm>
            <a:prstGeom prst="roundRect">
              <a:avLst>
                <a:gd name="adj" fmla="val 10347"/>
              </a:avLst>
            </a:prstGeom>
            <a:solidFill>
              <a:srgbClr val="3366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/>
            </a:p>
          </p:txBody>
        </p:sp>
        <p:sp>
          <p:nvSpPr>
            <p:cNvPr id="8222" name="Text Box 8"/>
            <p:cNvSpPr txBox="1">
              <a:spLocks noChangeArrowheads="1"/>
            </p:cNvSpPr>
            <p:nvPr/>
          </p:nvSpPr>
          <p:spPr bwMode="auto">
            <a:xfrm>
              <a:off x="48" y="808"/>
              <a:ext cx="1344" cy="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流量可视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了解网络上主要运</a:t>
              </a:r>
            </a:p>
            <a:p>
              <a:pPr algn="l">
                <a:buSzPct val="75000"/>
                <a:buFont typeface="Wingdings" pitchFamily="2" charset="2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  行的应用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了解那些用户，那些应用消耗了网络</a:t>
              </a:r>
            </a:p>
            <a:p>
              <a:pPr algn="l">
                <a:buSzPct val="75000"/>
                <a:buFont typeface="Wingdings" pitchFamily="2" charset="2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  带宽</a:t>
              </a:r>
            </a:p>
            <a:p>
              <a:pPr algn="l"/>
              <a:endParaRPr lang="zh-CN" altLang="en-US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6824663" y="3663950"/>
            <a:ext cx="2209800" cy="2667000"/>
            <a:chOff x="0" y="0"/>
            <a:chExt cx="1392" cy="1680"/>
          </a:xfrm>
        </p:grpSpPr>
        <p:sp>
          <p:nvSpPr>
            <p:cNvPr id="8219" name="AutoShape 26"/>
            <p:cNvSpPr>
              <a:spLocks noChangeArrowheads="1"/>
            </p:cNvSpPr>
            <p:nvPr/>
          </p:nvSpPr>
          <p:spPr bwMode="auto">
            <a:xfrm>
              <a:off x="0" y="0"/>
              <a:ext cx="1392" cy="1680"/>
            </a:xfrm>
            <a:prstGeom prst="roundRect">
              <a:avLst>
                <a:gd name="adj" fmla="val 10347"/>
              </a:avLst>
            </a:prstGeom>
            <a:solidFill>
              <a:srgbClr val="3366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/>
            </a:p>
          </p:txBody>
        </p:sp>
        <p:sp>
          <p:nvSpPr>
            <p:cNvPr id="8220" name="Text Box 27"/>
            <p:cNvSpPr txBox="1">
              <a:spLocks noChangeArrowheads="1"/>
            </p:cNvSpPr>
            <p:nvPr/>
          </p:nvSpPr>
          <p:spPr bwMode="auto">
            <a:xfrm>
              <a:off x="0" y="16"/>
              <a:ext cx="1392" cy="1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智能管控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可根据带宽占用率、用户数量及时间等因素智能调用相应的管控策略 </a:t>
              </a:r>
              <a:endParaRPr lang="en-US" altLang="zh-CN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对P2P、流媒体等应</a:t>
              </a:r>
            </a:p>
            <a:p>
              <a:pPr algn="l">
                <a:buSzPct val="75000"/>
                <a:buFont typeface="Wingdings" pitchFamily="2" charset="2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  用进行控制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对关键应用、关键用户进行带宽保障</a:t>
              </a:r>
            </a:p>
          </p:txBody>
        </p:sp>
      </p:grpSp>
      <p:grpSp>
        <p:nvGrpSpPr>
          <p:cNvPr id="11" name="Group 5"/>
          <p:cNvGrpSpPr>
            <a:grpSpLocks/>
          </p:cNvGrpSpPr>
          <p:nvPr/>
        </p:nvGrpSpPr>
        <p:grpSpPr bwMode="auto">
          <a:xfrm>
            <a:off x="6824663" y="1157288"/>
            <a:ext cx="2133600" cy="2333625"/>
            <a:chOff x="48" y="792"/>
            <a:chExt cx="1344" cy="1470"/>
          </a:xfrm>
        </p:grpSpPr>
        <p:sp>
          <p:nvSpPr>
            <p:cNvPr id="8217" name="AutoShape 7"/>
            <p:cNvSpPr>
              <a:spLocks noChangeArrowheads="1"/>
            </p:cNvSpPr>
            <p:nvPr/>
          </p:nvSpPr>
          <p:spPr bwMode="auto">
            <a:xfrm>
              <a:off x="48" y="792"/>
              <a:ext cx="1344" cy="1296"/>
            </a:xfrm>
            <a:prstGeom prst="roundRect">
              <a:avLst>
                <a:gd name="adj" fmla="val 10347"/>
              </a:avLst>
            </a:prstGeom>
            <a:solidFill>
              <a:srgbClr val="3366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/>
            </a:p>
          </p:txBody>
        </p:sp>
        <p:sp>
          <p:nvSpPr>
            <p:cNvPr id="8218" name="Text Box 8"/>
            <p:cNvSpPr txBox="1">
              <a:spLocks noChangeArrowheads="1"/>
            </p:cNvSpPr>
            <p:nvPr/>
          </p:nvSpPr>
          <p:spPr bwMode="auto">
            <a:xfrm>
              <a:off x="48" y="808"/>
              <a:ext cx="1344" cy="1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网络评估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链路质量评估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分析流量趋势，为带宽及网络规划提供数据支撑 </a:t>
              </a:r>
              <a:endParaRPr lang="en-US" altLang="zh-CN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分析用户使用习惯，制定更加有效的管控策略</a:t>
              </a:r>
            </a:p>
            <a:p>
              <a:pPr algn="l"/>
              <a:endParaRPr lang="zh-CN" altLang="en-US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4" name="Group 5"/>
          <p:cNvGrpSpPr>
            <a:grpSpLocks/>
          </p:cNvGrpSpPr>
          <p:nvPr/>
        </p:nvGrpSpPr>
        <p:grpSpPr bwMode="auto">
          <a:xfrm>
            <a:off x="196850" y="4367213"/>
            <a:ext cx="2362200" cy="2090737"/>
            <a:chOff x="48" y="792"/>
            <a:chExt cx="1344" cy="1187"/>
          </a:xfrm>
        </p:grpSpPr>
        <p:sp>
          <p:nvSpPr>
            <p:cNvPr id="8215" name="AutoShape 7"/>
            <p:cNvSpPr>
              <a:spLocks noChangeArrowheads="1"/>
            </p:cNvSpPr>
            <p:nvPr/>
          </p:nvSpPr>
          <p:spPr bwMode="auto">
            <a:xfrm>
              <a:off x="48" y="792"/>
              <a:ext cx="1344" cy="1056"/>
            </a:xfrm>
            <a:prstGeom prst="roundRect">
              <a:avLst>
                <a:gd name="adj" fmla="val 10347"/>
              </a:avLst>
            </a:prstGeom>
            <a:solidFill>
              <a:srgbClr val="3366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/>
            </a:p>
          </p:txBody>
        </p:sp>
        <p:sp>
          <p:nvSpPr>
            <p:cNvPr id="8216" name="Text Box 8"/>
            <p:cNvSpPr txBox="1">
              <a:spLocks noChangeArrowheads="1"/>
            </p:cNvSpPr>
            <p:nvPr/>
          </p:nvSpPr>
          <p:spPr bwMode="auto">
            <a:xfrm>
              <a:off x="48" y="808"/>
              <a:ext cx="1344" cy="1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高效分流</a:t>
              </a: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根据不同运营商的链路带宽与质量，结合应用的特点与重要程度，进行合理分流</a:t>
              </a:r>
              <a:endParaRPr lang="en-US" altLang="zh-CN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l">
                <a:buSzPct val="75000"/>
                <a:buFont typeface="Wingdings" pitchFamily="2" charset="2"/>
                <a:buChar char="ü"/>
              </a:pPr>
              <a:r>
                <a:rPr lang="zh-CN" altLang="en-US" sz="1600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 使终端用户享受高速的网络应用服务。</a:t>
              </a:r>
            </a:p>
            <a:p>
              <a:pPr algn="l"/>
              <a:endParaRPr lang="zh-CN" altLang="en-US" sz="160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pic>
        <p:nvPicPr>
          <p:cNvPr id="21" name="Picture 3" descr="郁闷的管理人员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2538413"/>
            <a:ext cx="2257425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右箭头 17"/>
          <p:cNvSpPr>
            <a:spLocks noChangeArrowheads="1"/>
          </p:cNvSpPr>
          <p:nvPr/>
        </p:nvSpPr>
        <p:spPr bwMode="auto">
          <a:xfrm rot="-8941142">
            <a:off x="2538522" y="2220913"/>
            <a:ext cx="746125" cy="508000"/>
          </a:xfrm>
          <a:prstGeom prst="rightArrow">
            <a:avLst>
              <a:gd name="adj1" fmla="val 50000"/>
              <a:gd name="adj2" fmla="val 49965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" name="右箭头 1"/>
          <p:cNvSpPr>
            <a:spLocks noChangeArrowheads="1"/>
          </p:cNvSpPr>
          <p:nvPr/>
        </p:nvSpPr>
        <p:spPr bwMode="auto">
          <a:xfrm rot="9109250">
            <a:off x="2634271" y="4343504"/>
            <a:ext cx="746125" cy="508000"/>
          </a:xfrm>
          <a:prstGeom prst="rightArrow">
            <a:avLst>
              <a:gd name="adj1" fmla="val 50000"/>
              <a:gd name="adj2" fmla="val 49965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9" name="右箭头 18"/>
          <p:cNvSpPr>
            <a:spLocks noChangeArrowheads="1"/>
          </p:cNvSpPr>
          <p:nvPr/>
        </p:nvSpPr>
        <p:spPr bwMode="auto">
          <a:xfrm rot="20476410">
            <a:off x="5958079" y="2284413"/>
            <a:ext cx="746125" cy="508000"/>
          </a:xfrm>
          <a:prstGeom prst="rightArrow">
            <a:avLst>
              <a:gd name="adj1" fmla="val 50000"/>
              <a:gd name="adj2" fmla="val 49965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" name="右箭头 19"/>
          <p:cNvSpPr>
            <a:spLocks noChangeArrowheads="1"/>
          </p:cNvSpPr>
          <p:nvPr/>
        </p:nvSpPr>
        <p:spPr bwMode="auto">
          <a:xfrm rot="2204247">
            <a:off x="6043658" y="4141396"/>
            <a:ext cx="746125" cy="508000"/>
          </a:xfrm>
          <a:prstGeom prst="rightArrow">
            <a:avLst>
              <a:gd name="adj1" fmla="val 50000"/>
              <a:gd name="adj2" fmla="val 49965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2" name="Group 31"/>
          <p:cNvGrpSpPr>
            <a:grpSpLocks/>
          </p:cNvGrpSpPr>
          <p:nvPr/>
        </p:nvGrpSpPr>
        <p:grpSpPr bwMode="auto">
          <a:xfrm>
            <a:off x="2879725" y="1198563"/>
            <a:ext cx="3332163" cy="655637"/>
            <a:chOff x="0" y="23"/>
            <a:chExt cx="1815" cy="341"/>
          </a:xfrm>
        </p:grpSpPr>
        <p:sp>
          <p:nvSpPr>
            <p:cNvPr id="8213" name="AutoShape 33"/>
            <p:cNvSpPr>
              <a:spLocks noChangeArrowheads="1"/>
            </p:cNvSpPr>
            <p:nvPr/>
          </p:nvSpPr>
          <p:spPr bwMode="auto">
            <a:xfrm>
              <a:off x="0" y="23"/>
              <a:ext cx="1815" cy="341"/>
            </a:xfrm>
            <a:prstGeom prst="wedgeRoundRectCallout">
              <a:avLst>
                <a:gd name="adj1" fmla="val 3028"/>
                <a:gd name="adj2" fmla="val 128190"/>
                <a:gd name="adj3" fmla="val 16667"/>
              </a:avLst>
            </a:prstGeom>
            <a:solidFill>
              <a:srgbClr val="FFE36B"/>
            </a:solidFill>
            <a:ln w="381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73025" tIns="36512" rIns="73025" bIns="36512" anchor="ctr"/>
            <a:lstStyle/>
            <a:p>
              <a:endParaRPr lang="zh-CN" altLang="en-US" sz="2800">
                <a:solidFill>
                  <a:schemeClr val="bg2"/>
                </a:solidFill>
              </a:endParaRPr>
            </a:p>
          </p:txBody>
        </p:sp>
        <p:sp>
          <p:nvSpPr>
            <p:cNvPr id="8214" name="Text Box 34"/>
            <p:cNvSpPr txBox="1">
              <a:spLocks noChangeArrowheads="1"/>
            </p:cNvSpPr>
            <p:nvPr/>
          </p:nvSpPr>
          <p:spPr bwMode="auto">
            <a:xfrm>
              <a:off x="111" y="68"/>
              <a:ext cx="153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zh-CN" altLang="en-US">
                  <a:latin typeface="楷体" pitchFamily="49" charset="-122"/>
                  <a:ea typeface="楷体" pitchFamily="49" charset="-122"/>
                </a:rPr>
                <a:t>I need a solution</a:t>
              </a:r>
              <a:r>
                <a:rPr lang="zh-CN" altLang="en-US">
                  <a:ea typeface="微软雅黑" pitchFamily="34" charset="-122"/>
                </a:rPr>
                <a:t>！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网络拓扑</a:t>
            </a:r>
            <a:r>
              <a:rPr lang="en-US" altLang="zh-CN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—</a:t>
            </a:r>
            <a:r>
              <a:rPr lang="zh-CN" altLang="en-US" sz="2400" dirty="0">
                <a:latin typeface="华文隶书" pitchFamily="2" charset="-122"/>
                <a:ea typeface="华文隶书" pitchFamily="2" charset="-122"/>
                <a:cs typeface="+mj-cs"/>
              </a:rPr>
              <a:t>酒店</a:t>
            </a:r>
          </a:p>
        </p:txBody>
      </p:sp>
      <p:sp>
        <p:nvSpPr>
          <p:cNvPr id="9219" name="Line 5"/>
          <p:cNvSpPr>
            <a:spLocks noChangeShapeType="1"/>
          </p:cNvSpPr>
          <p:nvPr/>
        </p:nvSpPr>
        <p:spPr bwMode="auto">
          <a:xfrm>
            <a:off x="1336675" y="2201863"/>
            <a:ext cx="5329238" cy="1587"/>
          </a:xfrm>
          <a:prstGeom prst="line">
            <a:avLst/>
          </a:prstGeom>
          <a:noFill/>
          <a:ln w="28575">
            <a:solidFill>
              <a:srgbClr val="E6BA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0" name="Text Box 31"/>
          <p:cNvSpPr txBox="1">
            <a:spLocks noChangeArrowheads="1"/>
          </p:cNvSpPr>
          <p:nvPr/>
        </p:nvSpPr>
        <p:spPr bwMode="auto">
          <a:xfrm>
            <a:off x="3532188" y="2409825"/>
            <a:ext cx="1943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FF0000"/>
                </a:solidFill>
                <a:latin typeface="Arial Black" pitchFamily="34" charset="0"/>
                <a:ea typeface="宋体" pitchFamily="2" charset="-122"/>
              </a:rPr>
              <a:t>流控大师</a:t>
            </a:r>
            <a:endParaRPr lang="zh-TW" altLang="en-US" sz="1800">
              <a:solidFill>
                <a:srgbClr val="FF0000"/>
              </a:solidFill>
              <a:latin typeface="Arial Black" pitchFamily="34" charset="0"/>
              <a:ea typeface="宋体" pitchFamily="2" charset="-122"/>
            </a:endParaRPr>
          </a:p>
        </p:txBody>
      </p:sp>
      <p:graphicFrame>
        <p:nvGraphicFramePr>
          <p:cNvPr id="9221" name="Object 32"/>
          <p:cNvGraphicFramePr>
            <a:graphicFrameLocks noChangeAspect="1"/>
          </p:cNvGraphicFramePr>
          <p:nvPr/>
        </p:nvGraphicFramePr>
        <p:xfrm>
          <a:off x="219075" y="1727200"/>
          <a:ext cx="1411288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3" r:id="rId3" imgW="2218944" imgH="1293495" progId="">
                  <p:embed/>
                </p:oleObj>
              </mc:Choice>
              <mc:Fallback>
                <p:oleObj r:id="rId3" imgW="2218944" imgH="1293495" progId="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1727200"/>
                        <a:ext cx="1411288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2" name="Group 24"/>
          <p:cNvGrpSpPr>
            <a:grpSpLocks/>
          </p:cNvGrpSpPr>
          <p:nvPr/>
        </p:nvGrpSpPr>
        <p:grpSpPr bwMode="auto">
          <a:xfrm>
            <a:off x="6122988" y="1262063"/>
            <a:ext cx="2198687" cy="1895475"/>
            <a:chOff x="0" y="0"/>
            <a:chExt cx="1385" cy="1194"/>
          </a:xfrm>
        </p:grpSpPr>
        <p:sp>
          <p:nvSpPr>
            <p:cNvPr id="9271" name="Oval 33"/>
            <p:cNvSpPr>
              <a:spLocks noChangeArrowheads="1"/>
            </p:cNvSpPr>
            <p:nvPr/>
          </p:nvSpPr>
          <p:spPr bwMode="auto">
            <a:xfrm>
              <a:off x="0" y="0"/>
              <a:ext cx="1385" cy="119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FFCC66"/>
                </a:gs>
              </a:gsLst>
              <a:lin ang="2700000" scaled="1"/>
            </a:gradFill>
            <a:ln w="9525">
              <a:round/>
              <a:headEnd/>
              <a:tailEnd/>
            </a:ln>
            <a:scene3d>
              <a:camera prst="legacyPerspectiveBottom"/>
              <a:lightRig rig="legacyFlat3" dir="t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CC66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 sz="1800"/>
            </a:p>
          </p:txBody>
        </p:sp>
        <p:sp>
          <p:nvSpPr>
            <p:cNvPr id="8" name="Text Box 41"/>
            <p:cNvSpPr txBox="1">
              <a:spLocks noChangeArrowheads="1"/>
            </p:cNvSpPr>
            <p:nvPr/>
          </p:nvSpPr>
          <p:spPr bwMode="auto">
            <a:xfrm>
              <a:off x="86" y="537"/>
              <a:ext cx="731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defRPr/>
              </a:pPr>
              <a:r>
                <a:rPr lang="zh-CN" altLang="en-US" sz="16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lack" pitchFamily="34" charset="0"/>
                  <a:ea typeface="PMingLiU" pitchFamily="18" charset="-120"/>
                </a:rPr>
                <a:t>有线网络用户</a:t>
              </a:r>
              <a:endParaRPr lang="zh-CN" altLang="zh-CN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PMingLiU" pitchFamily="18" charset="-120"/>
              </a:endParaRPr>
            </a:p>
          </p:txBody>
        </p:sp>
      </p:grp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1971675"/>
            <a:ext cx="1382712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3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1901825"/>
            <a:ext cx="906462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5" name="Text Box 43"/>
          <p:cNvSpPr txBox="1">
            <a:spLocks noChangeArrowheads="1"/>
          </p:cNvSpPr>
          <p:nvPr/>
        </p:nvSpPr>
        <p:spPr bwMode="auto">
          <a:xfrm>
            <a:off x="2112963" y="2411413"/>
            <a:ext cx="11398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  <a:buClr>
                <a:srgbClr val="FF0000"/>
              </a:buClr>
              <a:buSzPct val="150000"/>
              <a:buFont typeface="Wingdings" pitchFamily="2" charset="2"/>
              <a:buNone/>
            </a:pPr>
            <a:r>
              <a:rPr lang="zh-CN" altLang="en-US" sz="1600">
                <a:ea typeface="宋体" pitchFamily="2" charset="-122"/>
              </a:rPr>
              <a:t>路由器</a:t>
            </a:r>
          </a:p>
        </p:txBody>
      </p:sp>
      <p:pic>
        <p:nvPicPr>
          <p:cNvPr id="92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1338263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0" y="1530350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75" y="2058988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2568575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230" name="Group 24"/>
          <p:cNvGrpSpPr>
            <a:grpSpLocks/>
          </p:cNvGrpSpPr>
          <p:nvPr/>
        </p:nvGrpSpPr>
        <p:grpSpPr bwMode="auto">
          <a:xfrm>
            <a:off x="4797425" y="3336925"/>
            <a:ext cx="4238625" cy="2232025"/>
            <a:chOff x="-639" y="0"/>
            <a:chExt cx="1931" cy="1194"/>
          </a:xfrm>
        </p:grpSpPr>
        <p:sp>
          <p:nvSpPr>
            <p:cNvPr id="17" name="Oval 33"/>
            <p:cNvSpPr>
              <a:spLocks noChangeArrowheads="1"/>
            </p:cNvSpPr>
            <p:nvPr/>
          </p:nvSpPr>
          <p:spPr bwMode="auto">
            <a:xfrm>
              <a:off x="-639" y="0"/>
              <a:ext cx="1931" cy="1194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8" name="Text Box 41"/>
            <p:cNvSpPr txBox="1">
              <a:spLocks noChangeArrowheads="1"/>
            </p:cNvSpPr>
            <p:nvPr/>
          </p:nvSpPr>
          <p:spPr bwMode="auto">
            <a:xfrm>
              <a:off x="-15" y="966"/>
              <a:ext cx="105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defRPr/>
              </a:pPr>
              <a:r>
                <a:rPr lang="zh-CN" altLang="en-US" sz="16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lack" pitchFamily="34" charset="0"/>
                  <a:ea typeface="PMingLiU" pitchFamily="18" charset="-120"/>
                </a:rPr>
                <a:t>无线</a:t>
              </a:r>
              <a:r>
                <a:rPr lang="zh-CN" altLang="en-US" sz="16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lack" pitchFamily="34" charset="0"/>
                  <a:ea typeface="PMingLiU" pitchFamily="18" charset="-120"/>
                </a:rPr>
                <a:t>网络用户</a:t>
              </a:r>
              <a:endParaRPr lang="zh-CN" altLang="zh-CN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PMingLiU" pitchFamily="18" charset="-120"/>
              </a:endParaRPr>
            </a:p>
          </p:txBody>
        </p:sp>
      </p:grpSp>
      <p:sp>
        <p:nvSpPr>
          <p:cNvPr id="9231" name="矩形 18"/>
          <p:cNvSpPr>
            <a:spLocks noChangeArrowheads="1"/>
          </p:cNvSpPr>
          <p:nvPr/>
        </p:nvSpPr>
        <p:spPr bwMode="auto">
          <a:xfrm>
            <a:off x="4946650" y="3398838"/>
            <a:ext cx="11858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0000"/>
              </a:buClr>
              <a:buSzPct val="150000"/>
              <a:buFont typeface="Wingdings" pitchFamily="2" charset="2"/>
              <a:buNone/>
              <a:tabLst>
                <a:tab pos="2238375" algn="l"/>
              </a:tabLst>
            </a:pPr>
            <a:r>
              <a:rPr lang="en-US" altLang="zh-CN" sz="1600">
                <a:ea typeface="宋体" pitchFamily="2" charset="-122"/>
              </a:rPr>
              <a:t>PoE</a:t>
            </a:r>
            <a:r>
              <a:rPr lang="zh-CN" altLang="en-US" sz="1600">
                <a:ea typeface="宋体" pitchFamily="2" charset="-122"/>
              </a:rPr>
              <a:t>交换机</a:t>
            </a:r>
          </a:p>
        </p:txBody>
      </p:sp>
      <p:grpSp>
        <p:nvGrpSpPr>
          <p:cNvPr id="9232" name="组合 39"/>
          <p:cNvGrpSpPr>
            <a:grpSpLocks/>
          </p:cNvGrpSpPr>
          <p:nvPr/>
        </p:nvGrpSpPr>
        <p:grpSpPr bwMode="auto">
          <a:xfrm>
            <a:off x="4946650" y="4287838"/>
            <a:ext cx="3946525" cy="836612"/>
            <a:chOff x="4762928" y="3500440"/>
            <a:chExt cx="3946384" cy="836858"/>
          </a:xfrm>
        </p:grpSpPr>
        <p:pic>
          <p:nvPicPr>
            <p:cNvPr id="9263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928" y="3699111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64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1590" y="3790115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65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3861048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66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950" y="3816465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67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4974" y="3659373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68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3489" y="3500440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233" name="Line 5"/>
          <p:cNvSpPr>
            <a:spLocks noChangeShapeType="1"/>
          </p:cNvSpPr>
          <p:nvPr/>
        </p:nvSpPr>
        <p:spPr bwMode="auto">
          <a:xfrm>
            <a:off x="5362575" y="2297113"/>
            <a:ext cx="0" cy="509587"/>
          </a:xfrm>
          <a:prstGeom prst="line">
            <a:avLst/>
          </a:prstGeom>
          <a:noFill/>
          <a:ln w="28575">
            <a:solidFill>
              <a:srgbClr val="E6BA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Line 5"/>
          <p:cNvSpPr>
            <a:spLocks noChangeShapeType="1"/>
          </p:cNvSpPr>
          <p:nvPr/>
        </p:nvSpPr>
        <p:spPr bwMode="auto">
          <a:xfrm>
            <a:off x="5538788" y="3260725"/>
            <a:ext cx="647700" cy="706438"/>
          </a:xfrm>
          <a:prstGeom prst="line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9" name="Line 5"/>
          <p:cNvSpPr>
            <a:spLocks noChangeShapeType="1"/>
          </p:cNvSpPr>
          <p:nvPr/>
        </p:nvSpPr>
        <p:spPr bwMode="auto">
          <a:xfrm>
            <a:off x="5538788" y="3260725"/>
            <a:ext cx="2160587" cy="858838"/>
          </a:xfrm>
          <a:prstGeom prst="line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graphicFrame>
        <p:nvGraphicFramePr>
          <p:cNvPr id="9236" name="Object 36"/>
          <p:cNvGraphicFramePr>
            <a:graphicFrameLocks noChangeAspect="1"/>
          </p:cNvGraphicFramePr>
          <p:nvPr/>
        </p:nvGraphicFramePr>
        <p:xfrm>
          <a:off x="5049838" y="2786063"/>
          <a:ext cx="59690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4" r:id="rId10" imgW="1434846" imgH="1254633" progId="">
                  <p:embed/>
                </p:oleObj>
              </mc:Choice>
              <mc:Fallback>
                <p:oleObj r:id="rId10" imgW="1434846" imgH="1254633" progId="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9838" y="2786063"/>
                        <a:ext cx="596900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37" name="组合 42"/>
          <p:cNvGrpSpPr>
            <a:grpSpLocks/>
          </p:cNvGrpSpPr>
          <p:nvPr/>
        </p:nvGrpSpPr>
        <p:grpSpPr bwMode="auto">
          <a:xfrm>
            <a:off x="5819775" y="3659188"/>
            <a:ext cx="2176463" cy="895350"/>
            <a:chOff x="5635871" y="2871068"/>
            <a:chExt cx="2176490" cy="896486"/>
          </a:xfrm>
        </p:grpSpPr>
        <p:pic>
          <p:nvPicPr>
            <p:cNvPr id="9259" name="Picture 3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1" b="7027"/>
            <a:stretch>
              <a:fillRect/>
            </a:stretch>
          </p:blipFill>
          <p:spPr bwMode="auto">
            <a:xfrm>
              <a:off x="5635871" y="2871068"/>
              <a:ext cx="717659" cy="61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60" name="矩形 32"/>
            <p:cNvSpPr>
              <a:spLocks noChangeArrowheads="1"/>
            </p:cNvSpPr>
            <p:nvPr/>
          </p:nvSpPr>
          <p:spPr bwMode="auto">
            <a:xfrm>
              <a:off x="5706921" y="3416631"/>
              <a:ext cx="76891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tabLst>
                  <a:tab pos="2238375" algn="l"/>
                </a:tabLst>
              </a:pPr>
              <a:r>
                <a:rPr lang="zh-CN" altLang="en-US" sz="1600">
                  <a:ea typeface="宋体" pitchFamily="2" charset="-122"/>
                </a:rPr>
                <a:t>瘦</a:t>
              </a:r>
              <a:r>
                <a:rPr lang="en-US" altLang="zh-CN" sz="1600">
                  <a:ea typeface="宋体" pitchFamily="2" charset="-122"/>
                </a:rPr>
                <a:t>AP</a:t>
              </a:r>
              <a:endParaRPr lang="zh-CN" altLang="en-US" sz="1600">
                <a:ea typeface="宋体" pitchFamily="2" charset="-122"/>
              </a:endParaRPr>
            </a:p>
          </p:txBody>
        </p:sp>
        <p:sp>
          <p:nvSpPr>
            <p:cNvPr id="9261" name="矩形 33"/>
            <p:cNvSpPr>
              <a:spLocks noChangeArrowheads="1"/>
            </p:cNvSpPr>
            <p:nvPr/>
          </p:nvSpPr>
          <p:spPr bwMode="auto">
            <a:xfrm>
              <a:off x="7062807" y="3429000"/>
              <a:ext cx="74955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tabLst>
                  <a:tab pos="2238375" algn="l"/>
                </a:tabLst>
              </a:pPr>
              <a:r>
                <a:rPr lang="zh-CN" altLang="en-US" sz="1600">
                  <a:ea typeface="宋体" pitchFamily="2" charset="-122"/>
                </a:rPr>
                <a:t>瘦</a:t>
              </a:r>
              <a:r>
                <a:rPr lang="en-US" altLang="zh-CN" sz="1600">
                  <a:ea typeface="宋体" pitchFamily="2" charset="-122"/>
                </a:rPr>
                <a:t>AP</a:t>
              </a:r>
              <a:endParaRPr lang="zh-CN" altLang="en-US" sz="1600">
                <a:ea typeface="宋体" pitchFamily="2" charset="-122"/>
              </a:endParaRPr>
            </a:p>
          </p:txBody>
        </p:sp>
        <p:pic>
          <p:nvPicPr>
            <p:cNvPr id="9262" name="Picture 3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1" b="7027"/>
            <a:stretch>
              <a:fillRect/>
            </a:stretch>
          </p:blipFill>
          <p:spPr bwMode="auto">
            <a:xfrm>
              <a:off x="7062806" y="2871068"/>
              <a:ext cx="717659" cy="61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38" name="Text Box 43"/>
          <p:cNvSpPr txBox="1">
            <a:spLocks noChangeArrowheads="1"/>
          </p:cNvSpPr>
          <p:nvPr/>
        </p:nvSpPr>
        <p:spPr bwMode="auto">
          <a:xfrm>
            <a:off x="4956175" y="2366963"/>
            <a:ext cx="8794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38375" algn="l"/>
              </a:tabLs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  <a:buClr>
                <a:srgbClr val="FF0000"/>
              </a:buClr>
              <a:buSzPct val="150000"/>
              <a:buFont typeface="Wingdings" pitchFamily="2" charset="2"/>
              <a:buNone/>
            </a:pPr>
            <a:r>
              <a:rPr lang="zh-CN" altLang="en-US" sz="1600">
                <a:ea typeface="宋体" pitchFamily="2" charset="-122"/>
              </a:rPr>
              <a:t>交换机</a:t>
            </a:r>
          </a:p>
        </p:txBody>
      </p:sp>
      <p:pic>
        <p:nvPicPr>
          <p:cNvPr id="9239" name="Picture 4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63" y="2052638"/>
            <a:ext cx="735012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40" name="内容占位符 1"/>
          <p:cNvSpPr txBox="1">
            <a:spLocks/>
          </p:cNvSpPr>
          <p:nvPr/>
        </p:nvSpPr>
        <p:spPr bwMode="auto">
          <a:xfrm>
            <a:off x="339725" y="5564188"/>
            <a:ext cx="4135438" cy="112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台流控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+20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台以上左右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AP+1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AC</a:t>
            </a: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不改变酒店原有网络结构</a:t>
            </a:r>
            <a:endParaRPr lang="en-US" altLang="zh-CN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流控设备采用透明模式接入，支持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ByPass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，可靠性行</a:t>
            </a:r>
            <a:endParaRPr lang="en-US" altLang="zh-CN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241" name="Group 24"/>
          <p:cNvGrpSpPr>
            <a:grpSpLocks/>
          </p:cNvGrpSpPr>
          <p:nvPr/>
        </p:nvGrpSpPr>
        <p:grpSpPr bwMode="auto">
          <a:xfrm>
            <a:off x="87313" y="3271838"/>
            <a:ext cx="4379912" cy="2232025"/>
            <a:chOff x="-649" y="0"/>
            <a:chExt cx="1995" cy="1194"/>
          </a:xfrm>
        </p:grpSpPr>
        <p:sp>
          <p:nvSpPr>
            <p:cNvPr id="40" name="Oval 33"/>
            <p:cNvSpPr>
              <a:spLocks noChangeArrowheads="1"/>
            </p:cNvSpPr>
            <p:nvPr/>
          </p:nvSpPr>
          <p:spPr bwMode="auto">
            <a:xfrm>
              <a:off x="-649" y="0"/>
              <a:ext cx="1995" cy="1194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41" name="Text Box 41"/>
            <p:cNvSpPr txBox="1">
              <a:spLocks noChangeArrowheads="1"/>
            </p:cNvSpPr>
            <p:nvPr/>
          </p:nvSpPr>
          <p:spPr bwMode="auto">
            <a:xfrm>
              <a:off x="-15" y="966"/>
              <a:ext cx="105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tabLst>
                  <a:tab pos="2238375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defRPr/>
              </a:pPr>
              <a:r>
                <a:rPr lang="zh-CN" altLang="en-US" sz="16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lack" pitchFamily="34" charset="0"/>
                  <a:ea typeface="PMingLiU" pitchFamily="18" charset="-120"/>
                </a:rPr>
                <a:t>无线</a:t>
              </a:r>
              <a:r>
                <a:rPr lang="zh-CN" altLang="en-US" sz="16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Black" pitchFamily="34" charset="0"/>
                  <a:ea typeface="PMingLiU" pitchFamily="18" charset="-120"/>
                </a:rPr>
                <a:t>网络用户</a:t>
              </a:r>
              <a:endParaRPr lang="zh-CN" altLang="zh-CN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PMingLiU" pitchFamily="18" charset="-120"/>
              </a:endParaRPr>
            </a:p>
          </p:txBody>
        </p:sp>
      </p:grpSp>
      <p:grpSp>
        <p:nvGrpSpPr>
          <p:cNvPr id="9242" name="组合 54"/>
          <p:cNvGrpSpPr>
            <a:grpSpLocks/>
          </p:cNvGrpSpPr>
          <p:nvPr/>
        </p:nvGrpSpPr>
        <p:grpSpPr bwMode="auto">
          <a:xfrm>
            <a:off x="169863" y="3990975"/>
            <a:ext cx="3946525" cy="838200"/>
            <a:chOff x="4762928" y="3500440"/>
            <a:chExt cx="3946384" cy="836858"/>
          </a:xfrm>
        </p:grpSpPr>
        <p:pic>
          <p:nvPicPr>
            <p:cNvPr id="9251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928" y="3699111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52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1590" y="3790115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53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3861048"/>
              <a:ext cx="4953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54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950" y="3816465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55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4974" y="3659373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56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3489" y="3500440"/>
              <a:ext cx="365823" cy="520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243" name="组合 61"/>
          <p:cNvGrpSpPr>
            <a:grpSpLocks/>
          </p:cNvGrpSpPr>
          <p:nvPr/>
        </p:nvGrpSpPr>
        <p:grpSpPr bwMode="auto">
          <a:xfrm>
            <a:off x="1042988" y="3362325"/>
            <a:ext cx="2176462" cy="896938"/>
            <a:chOff x="5635871" y="2871068"/>
            <a:chExt cx="2176490" cy="896486"/>
          </a:xfrm>
        </p:grpSpPr>
        <p:pic>
          <p:nvPicPr>
            <p:cNvPr id="9247" name="Picture 3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1" b="7027"/>
            <a:stretch>
              <a:fillRect/>
            </a:stretch>
          </p:blipFill>
          <p:spPr bwMode="auto">
            <a:xfrm>
              <a:off x="5635871" y="2871068"/>
              <a:ext cx="717659" cy="61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8" name="矩形 50"/>
            <p:cNvSpPr>
              <a:spLocks noChangeArrowheads="1"/>
            </p:cNvSpPr>
            <p:nvPr/>
          </p:nvSpPr>
          <p:spPr bwMode="auto">
            <a:xfrm>
              <a:off x="5706921" y="3416631"/>
              <a:ext cx="76891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tabLst>
                  <a:tab pos="2238375" algn="l"/>
                </a:tabLst>
              </a:pPr>
              <a:r>
                <a:rPr lang="zh-CN" altLang="en-US" sz="1600">
                  <a:ea typeface="宋体" pitchFamily="2" charset="-122"/>
                </a:rPr>
                <a:t>瘦</a:t>
              </a:r>
              <a:r>
                <a:rPr lang="en-US" altLang="zh-CN" sz="1600">
                  <a:ea typeface="宋体" pitchFamily="2" charset="-122"/>
                </a:rPr>
                <a:t>AP</a:t>
              </a:r>
              <a:endParaRPr lang="zh-CN" altLang="en-US" sz="1600">
                <a:ea typeface="宋体" pitchFamily="2" charset="-122"/>
              </a:endParaRPr>
            </a:p>
          </p:txBody>
        </p:sp>
        <p:sp>
          <p:nvSpPr>
            <p:cNvPr id="9249" name="矩形 51"/>
            <p:cNvSpPr>
              <a:spLocks noChangeArrowheads="1"/>
            </p:cNvSpPr>
            <p:nvPr/>
          </p:nvSpPr>
          <p:spPr bwMode="auto">
            <a:xfrm>
              <a:off x="7062807" y="3429000"/>
              <a:ext cx="74955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rgbClr val="FF0000"/>
                </a:buClr>
                <a:buSzPct val="150000"/>
                <a:buFont typeface="Wingdings" pitchFamily="2" charset="2"/>
                <a:buNone/>
                <a:tabLst>
                  <a:tab pos="2238375" algn="l"/>
                </a:tabLst>
              </a:pPr>
              <a:r>
                <a:rPr lang="zh-CN" altLang="en-US" sz="1600">
                  <a:ea typeface="宋体" pitchFamily="2" charset="-122"/>
                </a:rPr>
                <a:t>瘦</a:t>
              </a:r>
              <a:r>
                <a:rPr lang="en-US" altLang="zh-CN" sz="1600">
                  <a:ea typeface="宋体" pitchFamily="2" charset="-122"/>
                </a:rPr>
                <a:t>AP</a:t>
              </a:r>
              <a:endParaRPr lang="zh-CN" altLang="en-US" sz="1600">
                <a:ea typeface="宋体" pitchFamily="2" charset="-122"/>
              </a:endParaRPr>
            </a:p>
          </p:txBody>
        </p:sp>
        <p:pic>
          <p:nvPicPr>
            <p:cNvPr id="9250" name="Picture 3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1" b="7027"/>
            <a:stretch>
              <a:fillRect/>
            </a:stretch>
          </p:blipFill>
          <p:spPr bwMode="auto">
            <a:xfrm>
              <a:off x="7062806" y="2871068"/>
              <a:ext cx="717659" cy="61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4" name="Line 5"/>
          <p:cNvSpPr>
            <a:spLocks noChangeShapeType="1"/>
          </p:cNvSpPr>
          <p:nvPr/>
        </p:nvSpPr>
        <p:spPr bwMode="auto">
          <a:xfrm flipV="1">
            <a:off x="3019425" y="3157538"/>
            <a:ext cx="1976438" cy="547687"/>
          </a:xfrm>
          <a:prstGeom prst="line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55" name="Line 5"/>
          <p:cNvSpPr>
            <a:spLocks noChangeShapeType="1"/>
          </p:cNvSpPr>
          <p:nvPr/>
        </p:nvSpPr>
        <p:spPr bwMode="auto">
          <a:xfrm flipV="1">
            <a:off x="1760538" y="3157538"/>
            <a:ext cx="3195637" cy="593725"/>
          </a:xfrm>
          <a:prstGeom prst="line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9246" name="内容占位符 1"/>
          <p:cNvSpPr txBox="1">
            <a:spLocks/>
          </p:cNvSpPr>
          <p:nvPr/>
        </p:nvSpPr>
        <p:spPr bwMode="auto">
          <a:xfrm>
            <a:off x="5010150" y="5638800"/>
            <a:ext cx="41370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采用标准瘦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AP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结构，支持负载均衡、无线漫游等功能</a:t>
            </a:r>
            <a:endParaRPr lang="en-US" altLang="zh-CN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管理部署成本低，只需要在</a:t>
            </a:r>
            <a:r>
              <a:rPr lang="en-US" altLang="zh-CN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AC</a:t>
            </a:r>
            <a:r>
              <a:rPr lang="zh-CN" altLang="en-US" sz="12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进行一次调试，全网即可使用</a:t>
            </a:r>
            <a:endParaRPr lang="en-US" altLang="zh-CN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zh-CN" altLang="en-US" sz="3200">
                <a:latin typeface="华文隶书" pitchFamily="2" charset="-122"/>
                <a:ea typeface="华文隶书" pitchFamily="2" charset="-122"/>
              </a:rPr>
              <a:t>网络拓扑</a:t>
            </a:r>
            <a:r>
              <a:rPr lang="en-US" altLang="zh-CN" sz="3200">
                <a:latin typeface="华文隶书" pitchFamily="2" charset="-122"/>
                <a:ea typeface="华文隶书" pitchFamily="2" charset="-122"/>
              </a:rPr>
              <a:t>—</a:t>
            </a:r>
            <a:r>
              <a:rPr lang="zh-CN" altLang="en-US" sz="2400">
                <a:latin typeface="华文隶书" pitchFamily="2" charset="-122"/>
                <a:ea typeface="华文隶书" pitchFamily="2" charset="-122"/>
              </a:rPr>
              <a:t>企业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574" y="1117241"/>
            <a:ext cx="7000260" cy="5327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圆角矩形 2"/>
          <p:cNvSpPr/>
          <p:nvPr/>
        </p:nvSpPr>
        <p:spPr bwMode="auto">
          <a:xfrm>
            <a:off x="0" y="1167040"/>
            <a:ext cx="4601497" cy="2741284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l"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部署方案说明：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全面感知网络及应用情况</a:t>
            </a:r>
            <a:r>
              <a:rPr lang="en-US" altLang="zh-CN" sz="1400" dirty="0">
                <a:solidFill>
                  <a:srgbClr val="0070C0"/>
                </a:solidFill>
              </a:rPr>
              <a:t>;</a:t>
            </a:r>
            <a:endParaRPr lang="zh-CN" altLang="zh-CN" sz="1400" dirty="0">
              <a:solidFill>
                <a:srgbClr val="0070C0"/>
              </a:solidFill>
            </a:endParaRP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强大的日志统计，丰富的流量分析报表</a:t>
            </a:r>
            <a:r>
              <a:rPr lang="en-US" altLang="zh-CN" sz="1400" dirty="0">
                <a:solidFill>
                  <a:srgbClr val="0070C0"/>
                </a:solidFill>
              </a:rPr>
              <a:t>;</a:t>
            </a:r>
            <a:endParaRPr lang="zh-CN" altLang="zh-CN" sz="1400" dirty="0">
              <a:solidFill>
                <a:srgbClr val="0070C0"/>
              </a:solidFill>
            </a:endParaRP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稳定可靠，支持软</a:t>
            </a:r>
            <a:r>
              <a:rPr lang="en-US" altLang="zh-CN" sz="1400" dirty="0">
                <a:solidFill>
                  <a:srgbClr val="0070C0"/>
                </a:solidFill>
              </a:rPr>
              <a:t>/</a:t>
            </a:r>
            <a:r>
              <a:rPr lang="zh-CN" altLang="zh-CN" sz="1400" dirty="0">
                <a:solidFill>
                  <a:srgbClr val="0070C0"/>
                </a:solidFill>
              </a:rPr>
              <a:t>硬件</a:t>
            </a:r>
            <a:r>
              <a:rPr lang="en-US" altLang="zh-CN" sz="1400" dirty="0">
                <a:solidFill>
                  <a:srgbClr val="0070C0"/>
                </a:solidFill>
              </a:rPr>
              <a:t>Bypass,</a:t>
            </a:r>
            <a:r>
              <a:rPr lang="zh-CN" altLang="zh-CN" sz="1400" dirty="0">
                <a:solidFill>
                  <a:srgbClr val="0070C0"/>
                </a:solidFill>
              </a:rPr>
              <a:t>软件系统双备份</a:t>
            </a:r>
            <a:r>
              <a:rPr lang="en-US" altLang="zh-CN" sz="1400" dirty="0">
                <a:solidFill>
                  <a:srgbClr val="0070C0"/>
                </a:solidFill>
              </a:rPr>
              <a:t>;</a:t>
            </a:r>
            <a:endParaRPr lang="zh-CN" altLang="zh-CN" sz="1400" dirty="0">
              <a:solidFill>
                <a:srgbClr val="0070C0"/>
              </a:solidFill>
            </a:endParaRP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流量管理系统以透明模式部署于网络出口，不影响现有网络结构</a:t>
            </a:r>
            <a:r>
              <a:rPr lang="en-US" altLang="zh-CN" sz="1400" dirty="0">
                <a:solidFill>
                  <a:srgbClr val="0070C0"/>
                </a:solidFill>
              </a:rPr>
              <a:t>;</a:t>
            </a:r>
            <a:endParaRPr lang="zh-CN" altLang="zh-CN" sz="1400" dirty="0">
              <a:solidFill>
                <a:srgbClr val="0070C0"/>
              </a:solidFill>
            </a:endParaRP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zh-CN" altLang="zh-CN" sz="1400" dirty="0">
                <a:solidFill>
                  <a:srgbClr val="0070C0"/>
                </a:solidFill>
              </a:rPr>
              <a:t>灵活的流量整形和控制策略，高效的应用分流，提高带宽的使用效率</a:t>
            </a:r>
            <a:r>
              <a:rPr lang="en-US" altLang="zh-CN" sz="1400" dirty="0">
                <a:solidFill>
                  <a:srgbClr val="0070C0"/>
                </a:solidFill>
              </a:rPr>
              <a:t>;</a:t>
            </a:r>
            <a:endParaRPr lang="zh-CN" altLang="zh-CN" sz="1400" dirty="0">
              <a:solidFill>
                <a:srgbClr val="0070C0"/>
              </a:solidFill>
            </a:endParaRPr>
          </a:p>
          <a:p>
            <a:pPr>
              <a:defRPr/>
            </a:pPr>
            <a:endParaRPr lang="zh-CN" altLang="en-US" dirty="0">
              <a:solidFill>
                <a:schemeClr val="tx1"/>
              </a:solidFill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7"/>
          <p:cNvSpPr txBox="1">
            <a:spLocks noChangeArrowheads="1"/>
          </p:cNvSpPr>
          <p:nvPr/>
        </p:nvSpPr>
        <p:spPr bwMode="auto">
          <a:xfrm>
            <a:off x="685800" y="3333750"/>
            <a:ext cx="13128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zh-CN" altLang="en-US" sz="4400" i="1">
                <a:solidFill>
                  <a:srgbClr val="9CB7DA"/>
                </a:solidFill>
                <a:latin typeface="黑体" pitchFamily="49" charset="-122"/>
                <a:ea typeface="黑体" pitchFamily="49" charset="-122"/>
              </a:rPr>
              <a:t>目录</a:t>
            </a:r>
          </a:p>
        </p:txBody>
      </p:sp>
      <p:cxnSp>
        <p:nvCxnSpPr>
          <p:cNvPr id="11267" name="直接连接符 8"/>
          <p:cNvCxnSpPr>
            <a:cxnSpLocks noChangeShapeType="1"/>
          </p:cNvCxnSpPr>
          <p:nvPr/>
        </p:nvCxnSpPr>
        <p:spPr bwMode="auto">
          <a:xfrm>
            <a:off x="2400300" y="1676400"/>
            <a:ext cx="38100" cy="4419600"/>
          </a:xfrm>
          <a:prstGeom prst="line">
            <a:avLst/>
          </a:prstGeom>
          <a:noFill/>
          <a:ln w="28575">
            <a:solidFill>
              <a:srgbClr val="CDDB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68" name="矩形 9"/>
          <p:cNvSpPr>
            <a:spLocks noChangeArrowheads="1"/>
          </p:cNvSpPr>
          <p:nvPr/>
        </p:nvSpPr>
        <p:spPr bwMode="auto">
          <a:xfrm>
            <a:off x="2757488" y="2873375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现状及面临问题</a:t>
            </a:r>
          </a:p>
        </p:txBody>
      </p:sp>
      <p:sp>
        <p:nvSpPr>
          <p:cNvPr id="11269" name="矩形 12"/>
          <p:cNvSpPr>
            <a:spLocks noChangeArrowheads="1"/>
          </p:cNvSpPr>
          <p:nvPr/>
        </p:nvSpPr>
        <p:spPr bwMode="auto">
          <a:xfrm>
            <a:off x="2747963" y="3633788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latin typeface="黑体" pitchFamily="49" charset="-122"/>
                <a:ea typeface="黑体" pitchFamily="49" charset="-122"/>
              </a:rPr>
              <a:t>网纵解决方案</a:t>
            </a:r>
          </a:p>
        </p:txBody>
      </p:sp>
      <p:sp>
        <p:nvSpPr>
          <p:cNvPr id="11270" name="矩形 12"/>
          <p:cNvSpPr>
            <a:spLocks noChangeArrowheads="1"/>
          </p:cNvSpPr>
          <p:nvPr/>
        </p:nvSpPr>
        <p:spPr bwMode="auto">
          <a:xfrm>
            <a:off x="2747963" y="4349750"/>
            <a:ext cx="4643437" cy="428625"/>
          </a:xfrm>
          <a:prstGeom prst="rect">
            <a:avLst/>
          </a:prstGeom>
          <a:solidFill>
            <a:srgbClr val="DEE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zh-CN" altLang="en-US">
                <a:solidFill>
                  <a:srgbClr val="FF9900"/>
                </a:solidFill>
                <a:latin typeface="黑体" pitchFamily="49" charset="-122"/>
                <a:ea typeface="黑体" pitchFamily="49" charset="-122"/>
              </a:rPr>
              <a:t>收益、价值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用户收益</a:t>
            </a:r>
          </a:p>
        </p:txBody>
      </p:sp>
      <p:grpSp>
        <p:nvGrpSpPr>
          <p:cNvPr id="12291" name="Group 37"/>
          <p:cNvGrpSpPr>
            <a:grpSpLocks/>
          </p:cNvGrpSpPr>
          <p:nvPr/>
        </p:nvGrpSpPr>
        <p:grpSpPr bwMode="auto">
          <a:xfrm>
            <a:off x="419100" y="2392363"/>
            <a:ext cx="3000375" cy="2952750"/>
            <a:chOff x="0" y="0"/>
            <a:chExt cx="2022" cy="1604"/>
          </a:xfrm>
        </p:grpSpPr>
        <p:sp>
          <p:nvSpPr>
            <p:cNvPr id="12349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solidFill>
              <a:schemeClr val="folHlink">
                <a:alpha val="20000"/>
              </a:schemeClr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50" name="AutoShape 9"/>
            <p:cNvSpPr>
              <a:spLocks noChangeArrowheads="1"/>
            </p:cNvSpPr>
            <p:nvPr/>
          </p:nvSpPr>
          <p:spPr bwMode="auto">
            <a:xfrm rot="16200000" flipH="1">
              <a:off x="804" y="389"/>
              <a:ext cx="1604" cy="826"/>
            </a:xfrm>
            <a:prstGeom prst="can">
              <a:avLst>
                <a:gd name="adj" fmla="val 40176"/>
              </a:avLst>
            </a:prstGeom>
            <a:solidFill>
              <a:schemeClr val="folHlink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51" name="Rectangle 26"/>
            <p:cNvSpPr>
              <a:spLocks noChangeArrowheads="1"/>
            </p:cNvSpPr>
            <p:nvPr/>
          </p:nvSpPr>
          <p:spPr bwMode="auto">
            <a:xfrm>
              <a:off x="934" y="976"/>
              <a:ext cx="398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200">
                  <a:solidFill>
                    <a:schemeClr val="bg1"/>
                  </a:solidFill>
                  <a:ea typeface="PMingLiU" pitchFamily="18" charset="-120"/>
                </a:rPr>
                <a:t>Email</a:t>
              </a:r>
            </a:p>
          </p:txBody>
        </p:sp>
        <p:sp>
          <p:nvSpPr>
            <p:cNvPr id="12352" name="Rectangle 27"/>
            <p:cNvSpPr>
              <a:spLocks noChangeArrowheads="1"/>
            </p:cNvSpPr>
            <p:nvPr/>
          </p:nvSpPr>
          <p:spPr bwMode="auto">
            <a:xfrm>
              <a:off x="1687" y="408"/>
              <a:ext cx="263" cy="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总带宽</a:t>
              </a:r>
            </a:p>
          </p:txBody>
        </p:sp>
      </p:grpSp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139700" y="2406650"/>
            <a:ext cx="2520950" cy="2881313"/>
            <a:chOff x="0" y="0"/>
            <a:chExt cx="1527" cy="1815"/>
          </a:xfrm>
        </p:grpSpPr>
        <p:sp>
          <p:nvSpPr>
            <p:cNvPr id="12336" name="AutoShape 8"/>
            <p:cNvSpPr>
              <a:spLocks noChangeArrowheads="1"/>
            </p:cNvSpPr>
            <p:nvPr/>
          </p:nvSpPr>
          <p:spPr bwMode="auto">
            <a:xfrm rot="16200000" flipH="1">
              <a:off x="-144" y="144"/>
              <a:ext cx="1815" cy="1527"/>
            </a:xfrm>
            <a:prstGeom prst="can">
              <a:avLst>
                <a:gd name="adj" fmla="val 16551"/>
              </a:avLst>
            </a:prstGeom>
            <a:solidFill>
              <a:schemeClr val="folHlink">
                <a:alpha val="20000"/>
              </a:schemeClr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grpSp>
          <p:nvGrpSpPr>
            <p:cNvPr id="12337" name="Group 6"/>
            <p:cNvGrpSpPr>
              <a:grpSpLocks/>
            </p:cNvGrpSpPr>
            <p:nvPr/>
          </p:nvGrpSpPr>
          <p:grpSpPr bwMode="auto">
            <a:xfrm>
              <a:off x="97" y="69"/>
              <a:ext cx="1294" cy="1655"/>
              <a:chOff x="0" y="0"/>
              <a:chExt cx="1294" cy="1655"/>
            </a:xfrm>
          </p:grpSpPr>
          <p:sp>
            <p:nvSpPr>
              <p:cNvPr id="12338" name="AutoShape 11"/>
              <p:cNvSpPr>
                <a:spLocks noChangeArrowheads="1"/>
              </p:cNvSpPr>
              <p:nvPr/>
            </p:nvSpPr>
            <p:spPr bwMode="auto">
              <a:xfrm rot="16200000" flipH="1">
                <a:off x="555" y="-536"/>
                <a:ext cx="192" cy="1286"/>
              </a:xfrm>
              <a:prstGeom prst="can">
                <a:avLst>
                  <a:gd name="adj" fmla="val 86918"/>
                </a:avLst>
              </a:prstGeom>
              <a:solidFill>
                <a:srgbClr val="339933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rot="10800000" wrap="none" lIns="90000" tIns="46800" rIns="90000" bIns="46800" anchor="ctr"/>
              <a:lstStyle/>
              <a:p>
                <a:endParaRPr lang="zh-CN" altLang="en-US" sz="1800"/>
              </a:p>
            </p:txBody>
          </p:sp>
          <p:sp>
            <p:nvSpPr>
              <p:cNvPr id="12339" name="Rectangle 25"/>
              <p:cNvSpPr>
                <a:spLocks noChangeArrowheads="1"/>
              </p:cNvSpPr>
              <p:nvPr/>
            </p:nvSpPr>
            <p:spPr bwMode="auto">
              <a:xfrm>
                <a:off x="249" y="0"/>
                <a:ext cx="844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20000"/>
                  </a:spcBef>
                  <a:spcAft>
                    <a:spcPct val="20000"/>
                  </a:spcAft>
                  <a:buClr>
                    <a:srgbClr val="F59E47"/>
                  </a:buClr>
                  <a:buSzPct val="95000"/>
                  <a:buFont typeface="Wingdings" pitchFamily="2" charset="2"/>
                  <a:buNone/>
                </a:pPr>
                <a:r>
                  <a:rPr lang="zh-CN" altLang="en-US" sz="1400">
                    <a:solidFill>
                      <a:schemeClr val="bg1"/>
                    </a:solidFill>
                    <a:ea typeface="PMingLiU" pitchFamily="18" charset="-120"/>
                  </a:rPr>
                  <a:t>关键业务应用</a:t>
                </a:r>
              </a:p>
            </p:txBody>
          </p:sp>
          <p:grpSp>
            <p:nvGrpSpPr>
              <p:cNvPr id="12340" name="Group 9"/>
              <p:cNvGrpSpPr>
                <a:grpSpLocks/>
              </p:cNvGrpSpPr>
              <p:nvPr/>
            </p:nvGrpSpPr>
            <p:grpSpPr bwMode="auto">
              <a:xfrm>
                <a:off x="0" y="248"/>
                <a:ext cx="1246" cy="223"/>
                <a:chOff x="0" y="0"/>
                <a:chExt cx="1246" cy="223"/>
              </a:xfrm>
            </p:grpSpPr>
            <p:sp>
              <p:nvSpPr>
                <p:cNvPr id="12347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496" y="-511"/>
                  <a:ext cx="223" cy="1246"/>
                </a:xfrm>
                <a:prstGeom prst="can">
                  <a:avLst>
                    <a:gd name="adj" fmla="val 72507"/>
                  </a:avLst>
                </a:prstGeom>
                <a:solidFill>
                  <a:srgbClr val="0066FF"/>
                </a:solidFill>
                <a:ln w="9525">
                  <a:solidFill>
                    <a:srgbClr val="9966FF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/>
                </a:p>
              </p:txBody>
            </p:sp>
            <p:sp>
              <p:nvSpPr>
                <p:cNvPr id="12348" name="Rectangle 26"/>
                <p:cNvSpPr>
                  <a:spLocks noChangeArrowheads="1"/>
                </p:cNvSpPr>
                <p:nvPr/>
              </p:nvSpPr>
              <p:spPr bwMode="auto">
                <a:xfrm>
                  <a:off x="469" y="30"/>
                  <a:ext cx="358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zh-CN" sz="1200">
                      <a:solidFill>
                        <a:schemeClr val="bg1"/>
                      </a:solidFill>
                      <a:ea typeface="PMingLiU" pitchFamily="18" charset="-120"/>
                    </a:rPr>
                    <a:t>Email</a:t>
                  </a:r>
                </a:p>
              </p:txBody>
            </p:sp>
          </p:grpSp>
          <p:grpSp>
            <p:nvGrpSpPr>
              <p:cNvPr id="12341" name="Group 12"/>
              <p:cNvGrpSpPr>
                <a:grpSpLocks/>
              </p:cNvGrpSpPr>
              <p:nvPr/>
            </p:nvGrpSpPr>
            <p:grpSpPr bwMode="auto">
              <a:xfrm>
                <a:off x="7" y="521"/>
                <a:ext cx="1247" cy="907"/>
                <a:chOff x="0" y="0"/>
                <a:chExt cx="1247" cy="635"/>
              </a:xfrm>
            </p:grpSpPr>
            <p:sp>
              <p:nvSpPr>
                <p:cNvPr id="12345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306" y="-306"/>
                  <a:ext cx="635" cy="1247"/>
                </a:xfrm>
                <a:prstGeom prst="can">
                  <a:avLst>
                    <a:gd name="adj" fmla="val 25484"/>
                  </a:avLst>
                </a:prstGeom>
                <a:solidFill>
                  <a:srgbClr val="FF0000"/>
                </a:solidFill>
                <a:ln w="9525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/>
                </a:p>
              </p:txBody>
            </p:sp>
            <p:sp>
              <p:nvSpPr>
                <p:cNvPr id="12346" name="Rectangle 26"/>
                <p:cNvSpPr>
                  <a:spLocks noChangeArrowheads="1"/>
                </p:cNvSpPr>
                <p:nvPr/>
              </p:nvSpPr>
              <p:spPr bwMode="auto">
                <a:xfrm>
                  <a:off x="515" y="226"/>
                  <a:ext cx="286" cy="1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zh-CN" sz="1200">
                      <a:solidFill>
                        <a:schemeClr val="bg1"/>
                      </a:solidFill>
                      <a:ea typeface="PMingLiU" pitchFamily="18" charset="-120"/>
                    </a:rPr>
                    <a:t>P2P</a:t>
                  </a:r>
                </a:p>
              </p:txBody>
            </p:sp>
          </p:grpSp>
          <p:grpSp>
            <p:nvGrpSpPr>
              <p:cNvPr id="12342" name="Group 15"/>
              <p:cNvGrpSpPr>
                <a:grpSpLocks/>
              </p:cNvGrpSpPr>
              <p:nvPr/>
            </p:nvGrpSpPr>
            <p:grpSpPr bwMode="auto">
              <a:xfrm>
                <a:off x="40" y="1474"/>
                <a:ext cx="1206" cy="181"/>
                <a:chOff x="0" y="0"/>
                <a:chExt cx="1206" cy="181"/>
              </a:xfrm>
            </p:grpSpPr>
            <p:sp>
              <p:nvSpPr>
                <p:cNvPr id="12343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497" y="-512"/>
                  <a:ext cx="181" cy="1206"/>
                </a:xfrm>
                <a:prstGeom prst="can">
                  <a:avLst>
                    <a:gd name="adj" fmla="val 86465"/>
                  </a:avLst>
                </a:prstGeom>
                <a:solidFill>
                  <a:srgbClr val="FFCC00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/>
                </a:p>
              </p:txBody>
            </p:sp>
            <p:sp>
              <p:nvSpPr>
                <p:cNvPr id="12344" name="Rectangle 26"/>
                <p:cNvSpPr>
                  <a:spLocks noChangeArrowheads="1"/>
                </p:cNvSpPr>
                <p:nvPr/>
              </p:nvSpPr>
              <p:spPr bwMode="auto">
                <a:xfrm>
                  <a:off x="411" y="8"/>
                  <a:ext cx="48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en-US" sz="1200">
                      <a:ea typeface="PMingLiU" pitchFamily="18" charset="-120"/>
                    </a:rPr>
                    <a:t>网络游戏</a:t>
                  </a:r>
                </a:p>
              </p:txBody>
            </p:sp>
          </p:grpSp>
        </p:grpSp>
      </p:grpSp>
      <p:sp>
        <p:nvSpPr>
          <p:cNvPr id="12293" name="AutoShape 3"/>
          <p:cNvSpPr>
            <a:spLocks noChangeArrowheads="1"/>
          </p:cNvSpPr>
          <p:nvPr/>
        </p:nvSpPr>
        <p:spPr bwMode="auto">
          <a:xfrm>
            <a:off x="3492500" y="3328988"/>
            <a:ext cx="2016125" cy="244475"/>
          </a:xfrm>
          <a:prstGeom prst="rightArrow">
            <a:avLst>
              <a:gd name="adj1" fmla="val 50000"/>
              <a:gd name="adj2" fmla="val 206169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1800"/>
          </a:p>
        </p:txBody>
      </p:sp>
      <p:grpSp>
        <p:nvGrpSpPr>
          <p:cNvPr id="12294" name="Group 37"/>
          <p:cNvGrpSpPr>
            <a:grpSpLocks/>
          </p:cNvGrpSpPr>
          <p:nvPr/>
        </p:nvGrpSpPr>
        <p:grpSpPr bwMode="auto">
          <a:xfrm>
            <a:off x="5654675" y="3028950"/>
            <a:ext cx="3097213" cy="2201863"/>
            <a:chOff x="0" y="0"/>
            <a:chExt cx="2087" cy="1604"/>
          </a:xfrm>
        </p:grpSpPr>
        <p:sp>
          <p:nvSpPr>
            <p:cNvPr id="12333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solidFill>
              <a:schemeClr val="folHlink">
                <a:alpha val="20000"/>
              </a:schemeClr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34" name="AutoShape 9"/>
            <p:cNvSpPr>
              <a:spLocks noChangeArrowheads="1"/>
            </p:cNvSpPr>
            <p:nvPr/>
          </p:nvSpPr>
          <p:spPr bwMode="auto">
            <a:xfrm rot="16200000" flipH="1">
              <a:off x="872" y="389"/>
              <a:ext cx="1604" cy="826"/>
            </a:xfrm>
            <a:prstGeom prst="can">
              <a:avLst>
                <a:gd name="adj" fmla="val 40176"/>
              </a:avLst>
            </a:prstGeom>
            <a:solidFill>
              <a:schemeClr val="folHlink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35" name="Rectangle 27"/>
            <p:cNvSpPr>
              <a:spLocks noChangeArrowheads="1"/>
            </p:cNvSpPr>
            <p:nvPr/>
          </p:nvSpPr>
          <p:spPr bwMode="auto">
            <a:xfrm>
              <a:off x="1687" y="408"/>
              <a:ext cx="263" cy="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总带宽</a:t>
              </a:r>
            </a:p>
          </p:txBody>
        </p:sp>
      </p:grpSp>
      <p:grpSp>
        <p:nvGrpSpPr>
          <p:cNvPr id="12295" name="Group 42"/>
          <p:cNvGrpSpPr>
            <a:grpSpLocks/>
          </p:cNvGrpSpPr>
          <p:nvPr/>
        </p:nvGrpSpPr>
        <p:grpSpPr bwMode="auto">
          <a:xfrm>
            <a:off x="5773738" y="3032125"/>
            <a:ext cx="2108200" cy="869950"/>
            <a:chOff x="-15" y="182"/>
            <a:chExt cx="1496" cy="581"/>
          </a:xfrm>
        </p:grpSpPr>
        <p:sp>
          <p:nvSpPr>
            <p:cNvPr id="12331" name="AutoShape 10"/>
            <p:cNvSpPr>
              <a:spLocks noChangeArrowheads="1"/>
            </p:cNvSpPr>
            <p:nvPr/>
          </p:nvSpPr>
          <p:spPr bwMode="auto">
            <a:xfrm rot="16200000" flipH="1">
              <a:off x="442" y="-275"/>
              <a:ext cx="581" cy="1496"/>
            </a:xfrm>
            <a:prstGeom prst="can">
              <a:avLst>
                <a:gd name="adj" fmla="val 33414"/>
              </a:avLst>
            </a:prstGeom>
            <a:solidFill>
              <a:srgbClr val="009900"/>
            </a:solidFill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32" name="Rectangle 25"/>
            <p:cNvSpPr>
              <a:spLocks noChangeArrowheads="1"/>
            </p:cNvSpPr>
            <p:nvPr/>
          </p:nvSpPr>
          <p:spPr bwMode="auto">
            <a:xfrm>
              <a:off x="408" y="318"/>
              <a:ext cx="953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en-US" sz="1400">
                  <a:solidFill>
                    <a:schemeClr val="bg1"/>
                  </a:solidFill>
                  <a:ea typeface="PMingLiU" pitchFamily="18" charset="-120"/>
                </a:rPr>
                <a:t>关键业务应用</a:t>
              </a:r>
            </a:p>
          </p:txBody>
        </p:sp>
      </p:grpSp>
      <p:grpSp>
        <p:nvGrpSpPr>
          <p:cNvPr id="12296" name="Group 47"/>
          <p:cNvGrpSpPr>
            <a:grpSpLocks/>
          </p:cNvGrpSpPr>
          <p:nvPr/>
        </p:nvGrpSpPr>
        <p:grpSpPr bwMode="auto">
          <a:xfrm>
            <a:off x="5762625" y="3960813"/>
            <a:ext cx="2106613" cy="590550"/>
            <a:chOff x="-15" y="181"/>
            <a:chExt cx="1496" cy="407"/>
          </a:xfrm>
        </p:grpSpPr>
        <p:sp>
          <p:nvSpPr>
            <p:cNvPr id="12329" name="AutoShape 10"/>
            <p:cNvSpPr>
              <a:spLocks noChangeArrowheads="1"/>
            </p:cNvSpPr>
            <p:nvPr/>
          </p:nvSpPr>
          <p:spPr bwMode="auto">
            <a:xfrm rot="16200000" flipH="1">
              <a:off x="529" y="-363"/>
              <a:ext cx="407" cy="1496"/>
            </a:xfrm>
            <a:prstGeom prst="can">
              <a:avLst>
                <a:gd name="adj" fmla="val 47699"/>
              </a:avLst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30" name="Rectangle 25"/>
            <p:cNvSpPr>
              <a:spLocks noChangeArrowheads="1"/>
            </p:cNvSpPr>
            <p:nvPr/>
          </p:nvSpPr>
          <p:spPr bwMode="auto">
            <a:xfrm>
              <a:off x="362" y="272"/>
              <a:ext cx="95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>
                  <a:solidFill>
                    <a:schemeClr val="bg1"/>
                  </a:solidFill>
                  <a:ea typeface="PMingLiU" pitchFamily="18" charset="-120"/>
                </a:rPr>
                <a:t>       Email</a:t>
              </a:r>
            </a:p>
          </p:txBody>
        </p:sp>
      </p:grpSp>
      <p:grpSp>
        <p:nvGrpSpPr>
          <p:cNvPr id="12297" name="Group 52"/>
          <p:cNvGrpSpPr>
            <a:grpSpLocks/>
          </p:cNvGrpSpPr>
          <p:nvPr/>
        </p:nvGrpSpPr>
        <p:grpSpPr bwMode="auto">
          <a:xfrm>
            <a:off x="5783263" y="4552950"/>
            <a:ext cx="2044700" cy="709613"/>
            <a:chOff x="0" y="0"/>
            <a:chExt cx="1497" cy="494"/>
          </a:xfrm>
        </p:grpSpPr>
        <p:sp>
          <p:nvSpPr>
            <p:cNvPr id="12323" name="AutoShape 23"/>
            <p:cNvSpPr>
              <a:spLocks noChangeArrowheads="1"/>
            </p:cNvSpPr>
            <p:nvPr/>
          </p:nvSpPr>
          <p:spPr bwMode="auto">
            <a:xfrm rot="16200000" flipH="1">
              <a:off x="568" y="-512"/>
              <a:ext cx="362" cy="1497"/>
            </a:xfrm>
            <a:prstGeom prst="can">
              <a:avLst>
                <a:gd name="adj" fmla="val 53664"/>
              </a:avLst>
            </a:prstGeom>
            <a:solidFill>
              <a:srgbClr val="FF0000">
                <a:alpha val="20000"/>
              </a:srgbClr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endParaRPr lang="zh-CN" altLang="en-US" sz="2800">
                <a:solidFill>
                  <a:srgbClr val="52417B"/>
                </a:solidFill>
                <a:ea typeface="PMingLiU" pitchFamily="18" charset="-120"/>
              </a:endParaRPr>
            </a:p>
          </p:txBody>
        </p:sp>
        <p:sp>
          <p:nvSpPr>
            <p:cNvPr id="12324" name="Text Box 28"/>
            <p:cNvSpPr txBox="1">
              <a:spLocks noChangeArrowheads="1"/>
            </p:cNvSpPr>
            <p:nvPr/>
          </p:nvSpPr>
          <p:spPr bwMode="auto">
            <a:xfrm flipH="1">
              <a:off x="593" y="0"/>
              <a:ext cx="39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>
                  <a:solidFill>
                    <a:srgbClr val="FF0000"/>
                  </a:solidFill>
                </a:rPr>
                <a:t>Low</a:t>
              </a:r>
            </a:p>
          </p:txBody>
        </p:sp>
        <p:sp>
          <p:nvSpPr>
            <p:cNvPr id="12325" name="AutoShape 10"/>
            <p:cNvSpPr>
              <a:spLocks noChangeArrowheads="1"/>
            </p:cNvSpPr>
            <p:nvPr/>
          </p:nvSpPr>
          <p:spPr bwMode="auto">
            <a:xfrm rot="16200000" flipH="1">
              <a:off x="703" y="-511"/>
              <a:ext cx="90" cy="1496"/>
            </a:xfrm>
            <a:prstGeom prst="can">
              <a:avLst>
                <a:gd name="adj" fmla="val 215704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26" name="Rectangle 25"/>
            <p:cNvSpPr>
              <a:spLocks noChangeArrowheads="1"/>
            </p:cNvSpPr>
            <p:nvPr/>
          </p:nvSpPr>
          <p:spPr bwMode="auto">
            <a:xfrm>
              <a:off x="317" y="146"/>
              <a:ext cx="95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>
                  <a:solidFill>
                    <a:schemeClr val="bg1"/>
                  </a:solidFill>
                  <a:ea typeface="PMingLiU" pitchFamily="18" charset="-120"/>
                </a:rPr>
                <a:t>        P2P</a:t>
              </a:r>
            </a:p>
          </p:txBody>
        </p:sp>
        <p:sp>
          <p:nvSpPr>
            <p:cNvPr id="12327" name="AutoShape 10"/>
            <p:cNvSpPr>
              <a:spLocks noChangeArrowheads="1"/>
            </p:cNvSpPr>
            <p:nvPr/>
          </p:nvSpPr>
          <p:spPr bwMode="auto">
            <a:xfrm rot="16200000" flipH="1">
              <a:off x="714" y="-355"/>
              <a:ext cx="83" cy="1450"/>
            </a:xfrm>
            <a:prstGeom prst="can">
              <a:avLst>
                <a:gd name="adj" fmla="val 226704"/>
              </a:avLst>
            </a:prstGeom>
            <a:solidFill>
              <a:srgbClr val="FF6600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/>
            </a:p>
          </p:txBody>
        </p:sp>
        <p:sp>
          <p:nvSpPr>
            <p:cNvPr id="12328" name="Rectangle 25"/>
            <p:cNvSpPr>
              <a:spLocks noChangeArrowheads="1"/>
            </p:cNvSpPr>
            <p:nvPr/>
          </p:nvSpPr>
          <p:spPr bwMode="auto">
            <a:xfrm>
              <a:off x="226" y="282"/>
              <a:ext cx="95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en-US" sz="1400">
                  <a:solidFill>
                    <a:schemeClr val="bg1"/>
                  </a:solidFill>
                  <a:ea typeface="PMingLiU" pitchFamily="18" charset="-120"/>
                </a:rPr>
                <a:t>        </a:t>
              </a:r>
              <a:r>
                <a:rPr lang="zh-CN" altLang="en-US" sz="1400">
                  <a:solidFill>
                    <a:schemeClr val="bg1"/>
                  </a:solidFill>
                </a:rPr>
                <a:t>网络游戏</a:t>
              </a:r>
            </a:p>
          </p:txBody>
        </p:sp>
      </p:grpSp>
      <p:grpSp>
        <p:nvGrpSpPr>
          <p:cNvPr id="40" name="Group 59"/>
          <p:cNvGrpSpPr>
            <a:grpSpLocks/>
          </p:cNvGrpSpPr>
          <p:nvPr/>
        </p:nvGrpSpPr>
        <p:grpSpPr bwMode="auto">
          <a:xfrm>
            <a:off x="5808663" y="3033713"/>
            <a:ext cx="1944687" cy="879475"/>
            <a:chOff x="0" y="230"/>
            <a:chExt cx="1225" cy="586"/>
          </a:xfrm>
        </p:grpSpPr>
        <p:sp>
          <p:nvSpPr>
            <p:cNvPr id="12318" name="未知"/>
            <p:cNvSpPr>
              <a:spLocks/>
            </p:cNvSpPr>
            <p:nvPr/>
          </p:nvSpPr>
          <p:spPr bwMode="auto">
            <a:xfrm>
              <a:off x="0" y="230"/>
              <a:ext cx="408" cy="586"/>
            </a:xfrm>
            <a:custGeom>
              <a:avLst/>
              <a:gdLst>
                <a:gd name="T0" fmla="*/ 297 w 528"/>
                <a:gd name="T1" fmla="*/ 0 h 1920"/>
                <a:gd name="T2" fmla="*/ 0 w 528"/>
                <a:gd name="T3" fmla="*/ 278 h 1920"/>
                <a:gd name="T4" fmla="*/ 0 w 528"/>
                <a:gd name="T5" fmla="*/ 410 h 1920"/>
                <a:gd name="T6" fmla="*/ 297 w 528"/>
                <a:gd name="T7" fmla="*/ 586 h 1920"/>
                <a:gd name="T8" fmla="*/ 408 w 528"/>
                <a:gd name="T9" fmla="*/ 264 h 1920"/>
                <a:gd name="T10" fmla="*/ 297 w 528"/>
                <a:gd name="T11" fmla="*/ 0 h 19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8" h="1920">
                  <a:moveTo>
                    <a:pt x="384" y="0"/>
                  </a:moveTo>
                  <a:lnTo>
                    <a:pt x="0" y="912"/>
                  </a:lnTo>
                  <a:lnTo>
                    <a:pt x="0" y="1344"/>
                  </a:lnTo>
                  <a:lnTo>
                    <a:pt x="384" y="1920"/>
                  </a:lnTo>
                  <a:lnTo>
                    <a:pt x="528" y="864"/>
                  </a:lnTo>
                  <a:lnTo>
                    <a:pt x="384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00"/>
                </a:gs>
                <a:gs pos="100000">
                  <a:srgbClr val="515A5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19" name="Rectangle 61" descr="gradient"/>
            <p:cNvSpPr>
              <a:spLocks noChangeArrowheads="1"/>
            </p:cNvSpPr>
            <p:nvPr/>
          </p:nvSpPr>
          <p:spPr bwMode="auto">
            <a:xfrm>
              <a:off x="301" y="230"/>
              <a:ext cx="924" cy="586"/>
            </a:xfrm>
            <a:prstGeom prst="rect">
              <a:avLst/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rIns="45720" anchor="ctr" anchorCtr="1"/>
            <a:lstStyle/>
            <a:p>
              <a:endParaRPr lang="zh-CN" altLang="en-US"/>
            </a:p>
          </p:txBody>
        </p:sp>
        <p:sp>
          <p:nvSpPr>
            <p:cNvPr id="12320" name="AutoShape 18"/>
            <p:cNvSpPr>
              <a:spLocks noChangeArrowheads="1"/>
            </p:cNvSpPr>
            <p:nvPr/>
          </p:nvSpPr>
          <p:spPr bwMode="auto">
            <a:xfrm rot="16200000" flipH="1">
              <a:off x="653" y="-54"/>
              <a:ext cx="172" cy="782"/>
            </a:xfrm>
            <a:prstGeom prst="can">
              <a:avLst>
                <a:gd name="adj" fmla="val 11956"/>
              </a:avLst>
            </a:prstGeom>
            <a:solidFill>
              <a:srgbClr val="00CC00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>
                  <a:solidFill>
                    <a:schemeClr val="bg1"/>
                  </a:solidFill>
                  <a:ea typeface="PMingLiU" pitchFamily="18" charset="-120"/>
                </a:rPr>
                <a:t>       HTTP</a:t>
              </a:r>
            </a:p>
          </p:txBody>
        </p:sp>
        <p:sp>
          <p:nvSpPr>
            <p:cNvPr id="12321" name="AutoShape 18"/>
            <p:cNvSpPr>
              <a:spLocks noChangeArrowheads="1"/>
            </p:cNvSpPr>
            <p:nvPr/>
          </p:nvSpPr>
          <p:spPr bwMode="auto">
            <a:xfrm rot="16200000" flipH="1">
              <a:off x="691" y="126"/>
              <a:ext cx="126" cy="782"/>
            </a:xfrm>
            <a:prstGeom prst="can">
              <a:avLst>
                <a:gd name="adj" fmla="val 35801"/>
              </a:avLst>
            </a:prstGeom>
            <a:solidFill>
              <a:srgbClr val="CC66FF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>
                  <a:solidFill>
                    <a:schemeClr val="bg1"/>
                  </a:solidFill>
                  <a:ea typeface="PMingLiU" pitchFamily="18" charset="-120"/>
                </a:rPr>
                <a:t>         DB</a:t>
              </a:r>
              <a:endParaRPr lang="zh-TW" altLang="en-US" sz="1200">
                <a:solidFill>
                  <a:schemeClr val="bg1"/>
                </a:solidFill>
                <a:ea typeface="PMingLiU" pitchFamily="18" charset="-120"/>
              </a:endParaRPr>
            </a:p>
          </p:txBody>
        </p:sp>
        <p:sp>
          <p:nvSpPr>
            <p:cNvPr id="12322" name="AutoShape 18"/>
            <p:cNvSpPr>
              <a:spLocks noChangeArrowheads="1"/>
            </p:cNvSpPr>
            <p:nvPr/>
          </p:nvSpPr>
          <p:spPr bwMode="auto">
            <a:xfrm rot="16200000" flipH="1">
              <a:off x="677" y="303"/>
              <a:ext cx="154" cy="782"/>
            </a:xfrm>
            <a:prstGeom prst="can">
              <a:avLst>
                <a:gd name="adj" fmla="val 29292"/>
              </a:avLst>
            </a:prstGeom>
            <a:solidFill>
              <a:srgbClr val="9966FF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>
                  <a:solidFill>
                    <a:schemeClr val="bg1"/>
                  </a:solidFill>
                  <a:ea typeface="PMingLiU" pitchFamily="18" charset="-120"/>
                </a:rPr>
                <a:t>        VoIP</a:t>
              </a:r>
              <a:endParaRPr lang="zh-TW" altLang="en-US" sz="1200">
                <a:solidFill>
                  <a:schemeClr val="bg1"/>
                </a:solidFill>
                <a:ea typeface="PMingLiU" pitchFamily="18" charset="-120"/>
              </a:endParaRPr>
            </a:p>
          </p:txBody>
        </p:sp>
      </p:grpSp>
      <p:grpSp>
        <p:nvGrpSpPr>
          <p:cNvPr id="46" name="Group 65"/>
          <p:cNvGrpSpPr>
            <a:grpSpLocks/>
          </p:cNvGrpSpPr>
          <p:nvPr/>
        </p:nvGrpSpPr>
        <p:grpSpPr bwMode="auto">
          <a:xfrm>
            <a:off x="5795963" y="3922713"/>
            <a:ext cx="1944687" cy="709612"/>
            <a:chOff x="0" y="143"/>
            <a:chExt cx="1225" cy="447"/>
          </a:xfrm>
        </p:grpSpPr>
        <p:grpSp>
          <p:nvGrpSpPr>
            <p:cNvPr id="12313" name="Group 66"/>
            <p:cNvGrpSpPr>
              <a:grpSpLocks/>
            </p:cNvGrpSpPr>
            <p:nvPr/>
          </p:nvGrpSpPr>
          <p:grpSpPr bwMode="auto">
            <a:xfrm>
              <a:off x="0" y="143"/>
              <a:ext cx="1225" cy="447"/>
              <a:chOff x="0" y="198"/>
              <a:chExt cx="1225" cy="618"/>
            </a:xfrm>
          </p:grpSpPr>
          <p:sp>
            <p:nvSpPr>
              <p:cNvPr id="12316" name="未知"/>
              <p:cNvSpPr>
                <a:spLocks/>
              </p:cNvSpPr>
              <p:nvPr/>
            </p:nvSpPr>
            <p:spPr bwMode="auto">
              <a:xfrm>
                <a:off x="0" y="198"/>
                <a:ext cx="408" cy="618"/>
              </a:xfrm>
              <a:custGeom>
                <a:avLst/>
                <a:gdLst>
                  <a:gd name="T0" fmla="*/ 297 w 528"/>
                  <a:gd name="T1" fmla="*/ 0 h 1920"/>
                  <a:gd name="T2" fmla="*/ 0 w 528"/>
                  <a:gd name="T3" fmla="*/ 294 h 1920"/>
                  <a:gd name="T4" fmla="*/ 0 w 528"/>
                  <a:gd name="T5" fmla="*/ 433 h 1920"/>
                  <a:gd name="T6" fmla="*/ 297 w 528"/>
                  <a:gd name="T7" fmla="*/ 618 h 1920"/>
                  <a:gd name="T8" fmla="*/ 408 w 528"/>
                  <a:gd name="T9" fmla="*/ 278 h 1920"/>
                  <a:gd name="T10" fmla="*/ 297 w 528"/>
                  <a:gd name="T11" fmla="*/ 0 h 19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28" h="1920">
                    <a:moveTo>
                      <a:pt x="384" y="0"/>
                    </a:moveTo>
                    <a:lnTo>
                      <a:pt x="0" y="912"/>
                    </a:lnTo>
                    <a:lnTo>
                      <a:pt x="0" y="1344"/>
                    </a:lnTo>
                    <a:lnTo>
                      <a:pt x="384" y="1920"/>
                    </a:lnTo>
                    <a:lnTo>
                      <a:pt x="528" y="864"/>
                    </a:lnTo>
                    <a:lnTo>
                      <a:pt x="38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0000"/>
                  </a:gs>
                  <a:gs pos="100000">
                    <a:srgbClr val="515A5F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317" name="Rectangle 68" descr="gradient"/>
              <p:cNvSpPr>
                <a:spLocks noChangeArrowheads="1"/>
              </p:cNvSpPr>
              <p:nvPr/>
            </p:nvSpPr>
            <p:spPr bwMode="auto">
              <a:xfrm>
                <a:off x="301" y="198"/>
                <a:ext cx="924" cy="618"/>
              </a:xfrm>
              <a:prstGeom prst="rect">
                <a:avLst/>
              </a:prstGeom>
              <a:blipFill dpi="0" rotWithShape="0">
                <a:blip r:embed="rId2"/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45720" rIns="45720"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12314" name="AutoShape 17"/>
            <p:cNvSpPr>
              <a:spLocks noChangeArrowheads="1"/>
            </p:cNvSpPr>
            <p:nvPr/>
          </p:nvSpPr>
          <p:spPr bwMode="auto">
            <a:xfrm rot="16200000" flipH="1">
              <a:off x="647" y="-109"/>
              <a:ext cx="173" cy="772"/>
            </a:xfrm>
            <a:prstGeom prst="can">
              <a:avLst>
                <a:gd name="adj" fmla="val 25742"/>
              </a:avLst>
            </a:prstGeom>
            <a:solidFill>
              <a:srgbClr val="FFCC00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000">
                  <a:ea typeface="新宋体" pitchFamily="49" charset="-122"/>
                </a:rPr>
                <a:t>          POP3</a:t>
              </a:r>
            </a:p>
          </p:txBody>
        </p:sp>
        <p:sp>
          <p:nvSpPr>
            <p:cNvPr id="12315" name="AutoShape 19"/>
            <p:cNvSpPr>
              <a:spLocks noChangeArrowheads="1"/>
            </p:cNvSpPr>
            <p:nvPr/>
          </p:nvSpPr>
          <p:spPr bwMode="auto">
            <a:xfrm rot="16200000" flipH="1">
              <a:off x="692" y="78"/>
              <a:ext cx="112" cy="772"/>
            </a:xfrm>
            <a:prstGeom prst="can">
              <a:avLst>
                <a:gd name="adj" fmla="val 39762"/>
              </a:avLst>
            </a:prstGeom>
            <a:solidFill>
              <a:srgbClr val="FF99CC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zh-CN" sz="1000">
                  <a:ea typeface="PMingLiU" pitchFamily="18" charset="-120"/>
                </a:rPr>
                <a:t>         SMTP</a:t>
              </a:r>
            </a:p>
          </p:txBody>
        </p:sp>
      </p:grpSp>
      <p:grpSp>
        <p:nvGrpSpPr>
          <p:cNvPr id="52" name="Group 72"/>
          <p:cNvGrpSpPr>
            <a:grpSpLocks/>
          </p:cNvGrpSpPr>
          <p:nvPr/>
        </p:nvGrpSpPr>
        <p:grpSpPr bwMode="auto">
          <a:xfrm>
            <a:off x="5797550" y="4624388"/>
            <a:ext cx="1944688" cy="576262"/>
            <a:chOff x="0" y="0"/>
            <a:chExt cx="1179" cy="363"/>
          </a:xfrm>
        </p:grpSpPr>
        <p:grpSp>
          <p:nvGrpSpPr>
            <p:cNvPr id="12307" name="Group 73"/>
            <p:cNvGrpSpPr>
              <a:grpSpLocks/>
            </p:cNvGrpSpPr>
            <p:nvPr/>
          </p:nvGrpSpPr>
          <p:grpSpPr bwMode="auto">
            <a:xfrm>
              <a:off x="0" y="0"/>
              <a:ext cx="1179" cy="363"/>
              <a:chOff x="0" y="0"/>
              <a:chExt cx="1225" cy="816"/>
            </a:xfrm>
          </p:grpSpPr>
          <p:sp>
            <p:nvSpPr>
              <p:cNvPr id="12311" name="未知"/>
              <p:cNvSpPr>
                <a:spLocks/>
              </p:cNvSpPr>
              <p:nvPr/>
            </p:nvSpPr>
            <p:spPr bwMode="auto">
              <a:xfrm>
                <a:off x="0" y="0"/>
                <a:ext cx="408" cy="816"/>
              </a:xfrm>
              <a:custGeom>
                <a:avLst/>
                <a:gdLst>
                  <a:gd name="T0" fmla="*/ 297 w 528"/>
                  <a:gd name="T1" fmla="*/ 0 h 1920"/>
                  <a:gd name="T2" fmla="*/ 0 w 528"/>
                  <a:gd name="T3" fmla="*/ 388 h 1920"/>
                  <a:gd name="T4" fmla="*/ 0 w 528"/>
                  <a:gd name="T5" fmla="*/ 571 h 1920"/>
                  <a:gd name="T6" fmla="*/ 297 w 528"/>
                  <a:gd name="T7" fmla="*/ 816 h 1920"/>
                  <a:gd name="T8" fmla="*/ 408 w 528"/>
                  <a:gd name="T9" fmla="*/ 367 h 1920"/>
                  <a:gd name="T10" fmla="*/ 297 w 528"/>
                  <a:gd name="T11" fmla="*/ 0 h 19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28" h="1920">
                    <a:moveTo>
                      <a:pt x="384" y="0"/>
                    </a:moveTo>
                    <a:lnTo>
                      <a:pt x="0" y="912"/>
                    </a:lnTo>
                    <a:lnTo>
                      <a:pt x="0" y="1344"/>
                    </a:lnTo>
                    <a:lnTo>
                      <a:pt x="384" y="1920"/>
                    </a:lnTo>
                    <a:lnTo>
                      <a:pt x="528" y="864"/>
                    </a:lnTo>
                    <a:lnTo>
                      <a:pt x="38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0000"/>
                  </a:gs>
                  <a:gs pos="100000">
                    <a:srgbClr val="515A5F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312" name="Rectangle 75" descr="gradient"/>
              <p:cNvSpPr>
                <a:spLocks noChangeArrowheads="1"/>
              </p:cNvSpPr>
              <p:nvPr/>
            </p:nvSpPr>
            <p:spPr bwMode="auto">
              <a:xfrm>
                <a:off x="301" y="0"/>
                <a:ext cx="924" cy="816"/>
              </a:xfrm>
              <a:prstGeom prst="rect">
                <a:avLst/>
              </a:prstGeom>
              <a:blipFill dpi="0" rotWithShape="0">
                <a:blip r:embed="rId2"/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45720" rIns="45720"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12308" name="AutoShape 20"/>
            <p:cNvSpPr>
              <a:spLocks noChangeArrowheads="1"/>
            </p:cNvSpPr>
            <p:nvPr/>
          </p:nvSpPr>
          <p:spPr bwMode="auto">
            <a:xfrm rot="16200000" flipH="1">
              <a:off x="684" y="-87"/>
              <a:ext cx="82" cy="726"/>
            </a:xfrm>
            <a:prstGeom prst="can">
              <a:avLst>
                <a:gd name="adj" fmla="val 51072"/>
              </a:avLst>
            </a:prstGeom>
            <a:solidFill>
              <a:srgbClr val="FFCC00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000">
                  <a:ea typeface="PMingLiU" pitchFamily="18" charset="-120"/>
                </a:rPr>
                <a:t>           BT</a:t>
              </a:r>
            </a:p>
          </p:txBody>
        </p:sp>
        <p:sp>
          <p:nvSpPr>
            <p:cNvPr id="12309" name="AutoShape 22"/>
            <p:cNvSpPr>
              <a:spLocks noChangeArrowheads="1"/>
            </p:cNvSpPr>
            <p:nvPr/>
          </p:nvSpPr>
          <p:spPr bwMode="auto">
            <a:xfrm rot="16200000" flipH="1">
              <a:off x="684" y="-276"/>
              <a:ext cx="84" cy="726"/>
            </a:xfrm>
            <a:prstGeom prst="can">
              <a:avLst>
                <a:gd name="adj" fmla="val 49856"/>
              </a:avLst>
            </a:prstGeom>
            <a:solidFill>
              <a:srgbClr val="FFCC99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000">
                  <a:ea typeface="PMingLiU" pitchFamily="18" charset="-120"/>
                </a:rPr>
                <a:t>     eMule/eD2K</a:t>
              </a:r>
              <a:endParaRPr lang="zh-CN" altLang="zh-CN" sz="1000">
                <a:solidFill>
                  <a:srgbClr val="52417B"/>
                </a:solidFill>
                <a:ea typeface="PMingLiU" pitchFamily="18" charset="-120"/>
              </a:endParaRPr>
            </a:p>
          </p:txBody>
        </p:sp>
        <p:sp>
          <p:nvSpPr>
            <p:cNvPr id="12310" name="AutoShape 18"/>
            <p:cNvSpPr>
              <a:spLocks noChangeArrowheads="1"/>
            </p:cNvSpPr>
            <p:nvPr/>
          </p:nvSpPr>
          <p:spPr bwMode="auto">
            <a:xfrm rot="16200000" flipH="1">
              <a:off x="684" y="-178"/>
              <a:ext cx="84" cy="726"/>
            </a:xfrm>
            <a:prstGeom prst="can">
              <a:avLst>
                <a:gd name="adj" fmla="val 49856"/>
              </a:avLst>
            </a:prstGeom>
            <a:solidFill>
              <a:srgbClr val="6666FF"/>
            </a:solidFill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000">
                  <a:solidFill>
                    <a:schemeClr val="bg1"/>
                  </a:solidFill>
                  <a:ea typeface="PMingLiU" pitchFamily="18" charset="-120"/>
                </a:rPr>
                <a:t>           CS</a:t>
              </a:r>
            </a:p>
          </p:txBody>
        </p:sp>
      </p:grpSp>
      <p:pic>
        <p:nvPicPr>
          <p:cNvPr id="1230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698875"/>
            <a:ext cx="1955800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302" name="Group 37"/>
          <p:cNvGrpSpPr>
            <a:grpSpLocks/>
          </p:cNvGrpSpPr>
          <p:nvPr/>
        </p:nvGrpSpPr>
        <p:grpSpPr bwMode="auto">
          <a:xfrm>
            <a:off x="5751513" y="2271713"/>
            <a:ext cx="2919412" cy="723900"/>
            <a:chOff x="0" y="0"/>
            <a:chExt cx="2087" cy="1604"/>
          </a:xfrm>
        </p:grpSpPr>
        <p:sp>
          <p:nvSpPr>
            <p:cNvPr id="61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10800000" wrap="none" lIns="90000" tIns="46800" rIns="90000" bIns="46800" anchor="ctr"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62" name="AutoShape 9"/>
            <p:cNvSpPr>
              <a:spLocks noChangeArrowheads="1"/>
            </p:cNvSpPr>
            <p:nvPr/>
          </p:nvSpPr>
          <p:spPr bwMode="auto">
            <a:xfrm rot="16200000" flipH="1">
              <a:off x="872" y="389"/>
              <a:ext cx="1604" cy="826"/>
            </a:xfrm>
            <a:prstGeom prst="can">
              <a:avLst>
                <a:gd name="adj" fmla="val 40176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10800000" wrap="none" lIns="90000" tIns="46800" rIns="90000" bIns="46800" anchor="ctr"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2306" name="Rectangle 27"/>
            <p:cNvSpPr>
              <a:spLocks noChangeArrowheads="1"/>
            </p:cNvSpPr>
            <p:nvPr/>
          </p:nvSpPr>
          <p:spPr bwMode="auto">
            <a:xfrm>
              <a:off x="53" y="393"/>
              <a:ext cx="2023" cy="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/>
                <a:t>节约带宽、保证优先</a:t>
              </a:r>
            </a:p>
          </p:txBody>
        </p:sp>
      </p:grpSp>
      <p:sp>
        <p:nvSpPr>
          <p:cNvPr id="12303" name="标题 2"/>
          <p:cNvSpPr txBox="1">
            <a:spLocks/>
          </p:cNvSpPr>
          <p:nvPr/>
        </p:nvSpPr>
        <p:spPr bwMode="auto">
          <a:xfrm>
            <a:off x="209550" y="1147763"/>
            <a:ext cx="82296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zh-CN" altLang="en-US" sz="3600">
                <a:latin typeface="黑体" pitchFamily="49" charset="-122"/>
                <a:ea typeface="黑体" pitchFamily="49" charset="-122"/>
              </a:rPr>
              <a:t>节约带宽、保证关键应用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ChangeArrowheads="1"/>
          </p:cNvSpPr>
          <p:nvPr/>
        </p:nvSpPr>
        <p:spPr bwMode="auto">
          <a:xfrm>
            <a:off x="136525" y="92075"/>
            <a:ext cx="38623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用户收益</a:t>
            </a:r>
          </a:p>
        </p:txBody>
      </p:sp>
      <p:sp>
        <p:nvSpPr>
          <p:cNvPr id="17" name="标题 2"/>
          <p:cNvSpPr txBox="1">
            <a:spLocks/>
          </p:cNvSpPr>
          <p:nvPr/>
        </p:nvSpPr>
        <p:spPr bwMode="auto">
          <a:xfrm>
            <a:off x="136525" y="1222375"/>
            <a:ext cx="38195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zh-CN" altLang="en-US" sz="1800">
                <a:latin typeface="黑体" pitchFamily="49" charset="-122"/>
                <a:ea typeface="黑体" pitchFamily="49" charset="-122"/>
              </a:rPr>
              <a:t>提高旅客体验</a:t>
            </a:r>
          </a:p>
        </p:txBody>
      </p:sp>
      <p:sp>
        <p:nvSpPr>
          <p:cNvPr id="18" name="内容占位符 1"/>
          <p:cNvSpPr txBox="1">
            <a:spLocks/>
          </p:cNvSpPr>
          <p:nvPr/>
        </p:nvSpPr>
        <p:spPr bwMode="auto">
          <a:xfrm>
            <a:off x="357188" y="1698625"/>
            <a:ext cx="8316912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商务客人或员工在酒店任何区域可高速的进行</a:t>
            </a:r>
            <a:r>
              <a:rPr lang="en-US" altLang="zh-CN" sz="1400">
                <a:ea typeface="宋体" pitchFamily="2" charset="-122"/>
              </a:rPr>
              <a:t>Internet</a:t>
            </a:r>
            <a:r>
              <a:rPr lang="zh-CN" altLang="en-US" sz="1400">
                <a:ea typeface="宋体" pitchFamily="2" charset="-122"/>
              </a:rPr>
              <a:t>访问，满足真正的移动性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提高商旅用户的使用感受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提升酒店品牌形象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增进住客粘合度</a:t>
            </a:r>
            <a:endParaRPr lang="en-US" altLang="zh-CN" sz="1400">
              <a:ea typeface="宋体" pitchFamily="2" charset="-122"/>
            </a:endParaRPr>
          </a:p>
        </p:txBody>
      </p:sp>
      <p:sp>
        <p:nvSpPr>
          <p:cNvPr id="19" name="标题 2"/>
          <p:cNvSpPr txBox="1">
            <a:spLocks/>
          </p:cNvSpPr>
          <p:nvPr/>
        </p:nvSpPr>
        <p:spPr bwMode="auto">
          <a:xfrm>
            <a:off x="109538" y="2935288"/>
            <a:ext cx="2770187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zh-CN" altLang="en-US" sz="1800">
                <a:latin typeface="黑体" pitchFamily="49" charset="-122"/>
                <a:ea typeface="黑体" pitchFamily="49" charset="-122"/>
              </a:rPr>
              <a:t>节约成本、简化维护</a:t>
            </a:r>
          </a:p>
        </p:txBody>
      </p:sp>
      <p:sp>
        <p:nvSpPr>
          <p:cNvPr id="20" name="内容占位符 1"/>
          <p:cNvSpPr txBox="1">
            <a:spLocks/>
          </p:cNvSpPr>
          <p:nvPr/>
        </p:nvSpPr>
        <p:spPr bwMode="auto">
          <a:xfrm>
            <a:off x="342900" y="3411538"/>
            <a:ext cx="48879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改变带宽使用结构、节约带宽租赁费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可视化管理，使日常维护更简单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极大减少网络故障，节约维护成本</a:t>
            </a:r>
            <a:endParaRPr lang="en-US" altLang="zh-CN" sz="1400">
              <a:ea typeface="宋体" pitchFamily="2" charset="-122"/>
            </a:endParaRPr>
          </a:p>
        </p:txBody>
      </p:sp>
      <p:sp>
        <p:nvSpPr>
          <p:cNvPr id="21" name="标题 2"/>
          <p:cNvSpPr txBox="1">
            <a:spLocks/>
          </p:cNvSpPr>
          <p:nvPr/>
        </p:nvSpPr>
        <p:spPr bwMode="auto">
          <a:xfrm>
            <a:off x="150813" y="4437063"/>
            <a:ext cx="35306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zh-CN" altLang="en-US" sz="1800">
                <a:latin typeface="黑体" pitchFamily="49" charset="-122"/>
                <a:ea typeface="黑体" pitchFamily="49" charset="-122"/>
              </a:rPr>
              <a:t>提高网络稳定性、降低维护成本</a:t>
            </a:r>
          </a:p>
        </p:txBody>
      </p:sp>
      <p:sp>
        <p:nvSpPr>
          <p:cNvPr id="22" name="内容占位符 1"/>
          <p:cNvSpPr txBox="1">
            <a:spLocks/>
          </p:cNvSpPr>
          <p:nvPr/>
        </p:nvSpPr>
        <p:spPr bwMode="auto">
          <a:xfrm>
            <a:off x="357188" y="5059363"/>
            <a:ext cx="83169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保证关键人员、应用的高速访问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通过认证接入、非法应用的控制，提高网络稳定性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提升整体用户的满意度</a:t>
            </a:r>
            <a:endParaRPr lang="en-US" altLang="zh-CN" sz="1400">
              <a:ea typeface="宋体" pitchFamily="2" charset="-122"/>
            </a:endParaRPr>
          </a:p>
          <a:p>
            <a:pPr algn="l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1400">
                <a:ea typeface="宋体" pitchFamily="2" charset="-122"/>
              </a:rPr>
              <a:t>简化网络日常管理，降低维护成本</a:t>
            </a:r>
            <a:endParaRPr lang="en-US" altLang="zh-CN" sz="140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ChangeArrowheads="1"/>
          </p:cNvSpPr>
          <p:nvPr/>
        </p:nvSpPr>
        <p:spPr bwMode="auto">
          <a:xfrm>
            <a:off x="61913" y="92075"/>
            <a:ext cx="5299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r>
              <a:rPr lang="zh-CN" altLang="en-US" sz="3200" dirty="0" smtClean="0">
                <a:latin typeface="华文隶书" pitchFamily="2" charset="-122"/>
                <a:ea typeface="华文隶书" pitchFamily="2" charset="-122"/>
                <a:cs typeface="+mj-cs"/>
              </a:rPr>
              <a:t>价值</a:t>
            </a:r>
            <a:endParaRPr lang="zh-CN" altLang="en-US" sz="2800" dirty="0" smtClean="0">
              <a:latin typeface="华文隶书" pitchFamily="2" charset="-122"/>
              <a:ea typeface="华文隶书" pitchFamily="2" charset="-122"/>
              <a:cs typeface="+mj-cs"/>
            </a:endParaRPr>
          </a:p>
        </p:txBody>
      </p:sp>
      <p:sp>
        <p:nvSpPr>
          <p:cNvPr id="14339" name="矩形 2"/>
          <p:cNvSpPr>
            <a:spLocks noChangeArrowheads="1"/>
          </p:cNvSpPr>
          <p:nvPr/>
        </p:nvSpPr>
        <p:spPr bwMode="auto">
          <a:xfrm>
            <a:off x="8382000" y="2286000"/>
            <a:ext cx="309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2000"/>
          </a:p>
        </p:txBody>
      </p:sp>
      <p:sp>
        <p:nvSpPr>
          <p:cNvPr id="6" name="AutoShape 273"/>
          <p:cNvSpPr>
            <a:spLocks noChangeArrowheads="1"/>
          </p:cNvSpPr>
          <p:nvPr/>
        </p:nvSpPr>
        <p:spPr bwMode="auto">
          <a:xfrm>
            <a:off x="0" y="2284413"/>
            <a:ext cx="3952875" cy="1039812"/>
          </a:xfrm>
          <a:prstGeom prst="roundRect">
            <a:avLst>
              <a:gd name="adj" fmla="val 16667"/>
            </a:avLst>
          </a:prstGeom>
          <a:solidFill>
            <a:srgbClr val="255559">
              <a:alpha val="39999"/>
            </a:srgbClr>
          </a:solidFill>
          <a:ln w="12700" algn="ctr">
            <a:solidFill>
              <a:schemeClr val="bg1"/>
            </a:solidFill>
            <a:round/>
            <a:headEnd/>
            <a:tailEnd/>
          </a:ln>
        </p:spPr>
        <p:txBody>
          <a:bodyPr wrap="none" lIns="87313" tIns="44450" rIns="87313" bIns="44450" anchor="ctr"/>
          <a:lstStyle/>
          <a:p>
            <a:pPr marL="190500" indent="-190500" algn="l">
              <a:lnSpc>
                <a:spcPct val="130000"/>
              </a:lnSpc>
            </a:pPr>
            <a:r>
              <a:rPr lang="zh-CN" altLang="zh-CN" sz="1300">
                <a:solidFill>
                  <a:schemeClr val="bg1"/>
                </a:solidFill>
                <a:ea typeface="宋体" pitchFamily="2" charset="-122"/>
              </a:rPr>
              <a:t>动态实时监控网络流量、应用流量、用户流量</a:t>
            </a:r>
          </a:p>
          <a:p>
            <a:pPr marL="190500" indent="-190500" algn="l">
              <a:lnSpc>
                <a:spcPct val="130000"/>
              </a:lnSpc>
            </a:pPr>
            <a:r>
              <a:rPr lang="zh-CN" altLang="zh-CN" sz="1300">
                <a:solidFill>
                  <a:schemeClr val="bg1"/>
                </a:solidFill>
                <a:ea typeface="宋体" pitchFamily="2" charset="-122"/>
              </a:rPr>
              <a:t>业务应用与网络流量透明和可视化</a:t>
            </a: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，</a:t>
            </a:r>
            <a:r>
              <a:rPr lang="zh-CN" altLang="zh-CN" sz="1300">
                <a:solidFill>
                  <a:schemeClr val="bg1"/>
                </a:solidFill>
                <a:ea typeface="宋体" pitchFamily="2" charset="-122"/>
              </a:rPr>
              <a:t>分析并总结</a:t>
            </a:r>
            <a:endParaRPr lang="en-US" altLang="zh-CN" sz="1300">
              <a:solidFill>
                <a:schemeClr val="bg1"/>
              </a:solidFill>
              <a:ea typeface="宋体" pitchFamily="2" charset="-122"/>
            </a:endParaRPr>
          </a:p>
          <a:p>
            <a:pPr marL="190500" indent="-190500" algn="l">
              <a:lnSpc>
                <a:spcPct val="130000"/>
              </a:lnSpc>
            </a:pPr>
            <a:r>
              <a:rPr lang="zh-CN" altLang="zh-CN" sz="1300">
                <a:solidFill>
                  <a:schemeClr val="bg1"/>
                </a:solidFill>
                <a:ea typeface="宋体" pitchFamily="2" charset="-122"/>
              </a:rPr>
              <a:t>网络状况，</a:t>
            </a: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提高单位对网络管理的能力</a:t>
            </a:r>
            <a:r>
              <a:rPr lang="en-US" altLang="zh-CN" sz="1300">
                <a:solidFill>
                  <a:schemeClr val="bg1"/>
                </a:solidFill>
                <a:ea typeface="宋体" pitchFamily="2" charset="-122"/>
              </a:rPr>
              <a:t>.</a:t>
            </a:r>
            <a:endParaRPr lang="zh-CN" altLang="zh-CN" sz="1300">
              <a:solidFill>
                <a:schemeClr val="bg1"/>
              </a:solidFill>
              <a:ea typeface="宋体" pitchFamily="2" charset="-122"/>
            </a:endParaRP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027488" y="4344988"/>
            <a:ext cx="2465387" cy="2098675"/>
            <a:chOff x="4027488" y="4345085"/>
            <a:chExt cx="2465387" cy="2098675"/>
          </a:xfrm>
        </p:grpSpPr>
        <p:sp>
          <p:nvSpPr>
            <p:cNvPr id="14362" name="AutoShape 278"/>
            <p:cNvSpPr>
              <a:spLocks noChangeAspect="1" noChangeArrowheads="1"/>
            </p:cNvSpPr>
            <p:nvPr/>
          </p:nvSpPr>
          <p:spPr bwMode="auto">
            <a:xfrm>
              <a:off x="4027488" y="4345085"/>
              <a:ext cx="2465387" cy="2098675"/>
            </a:xfrm>
            <a:prstGeom prst="hexagon">
              <a:avLst>
                <a:gd name="adj" fmla="val 29368"/>
                <a:gd name="vf" fmla="val 115470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</a:gradFill>
            <a:ln w="9525">
              <a:miter lim="800000"/>
              <a:headEnd/>
              <a:tailEnd/>
            </a:ln>
            <a:scene3d>
              <a:camera prst="legacyObliqueBottomRight">
                <a:rot lat="20399980" lon="899994" rev="0"/>
              </a:camera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lIns="87313" tIns="44450" rIns="87313" bIns="44450" anchor="ctr">
              <a:flatTx/>
            </a:bodyPr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63" name="AutoShape 281"/>
            <p:cNvSpPr>
              <a:spLocks noChangeAspect="1" noChangeArrowheads="1"/>
            </p:cNvSpPr>
            <p:nvPr/>
          </p:nvSpPr>
          <p:spPr bwMode="auto">
            <a:xfrm>
              <a:off x="4067175" y="4356197"/>
              <a:ext cx="2220913" cy="1892300"/>
            </a:xfrm>
            <a:prstGeom prst="hexagon">
              <a:avLst>
                <a:gd name="adj" fmla="val 29341"/>
                <a:gd name="vf" fmla="val 115470"/>
              </a:avLst>
            </a:prstGeom>
            <a:gradFill rotWithShape="1">
              <a:gsLst>
                <a:gs pos="0">
                  <a:srgbClr val="00FF00"/>
                </a:gs>
                <a:gs pos="100000">
                  <a:schemeClr val="tx1">
                    <a:alpha val="60001"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ObliqueBottomRight">
                <a:rot lat="20399980" lon="899994" rev="0"/>
              </a:camera>
              <a:lightRig rig="legacyFlat3" dir="b"/>
            </a:scene3d>
            <a:sp3d extrusionH="238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lIns="87313" tIns="44450" rIns="87313" bIns="44450" anchor="ctr">
              <a:flatTx/>
            </a:bodyPr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64" name="Rectangle 283"/>
            <p:cNvSpPr>
              <a:spLocks noChangeArrowheads="1"/>
            </p:cNvSpPr>
            <p:nvPr/>
          </p:nvSpPr>
          <p:spPr bwMode="auto">
            <a:xfrm>
              <a:off x="4500563" y="5094385"/>
              <a:ext cx="1176337" cy="384175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2000" i="1">
                  <a:solidFill>
                    <a:srgbClr val="FF0000"/>
                  </a:solidFill>
                  <a:latin typeface="方正兰亭粗黑简体" pitchFamily="2" charset="-122"/>
                  <a:ea typeface="方正兰亭粗黑简体" pitchFamily="2" charset="-122"/>
                  <a:cs typeface="HY헤드라인M"/>
                </a:rPr>
                <a:t>带宽高效</a:t>
              </a:r>
              <a:endParaRPr lang="ko-KR" altLang="en-US" sz="2000" i="1">
                <a:solidFill>
                  <a:srgbClr val="FF0000"/>
                </a:solidFill>
                <a:latin typeface="方正兰亭粗黑简体" pitchFamily="2" charset="-122"/>
                <a:ea typeface="方正兰亭粗黑简体" pitchFamily="2" charset="-122"/>
                <a:cs typeface="HY헤드라인M"/>
              </a:endParaRP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5765800" y="3194050"/>
            <a:ext cx="2493963" cy="2108200"/>
            <a:chOff x="5765800" y="3194147"/>
            <a:chExt cx="2493963" cy="2108200"/>
          </a:xfrm>
        </p:grpSpPr>
        <p:sp>
          <p:nvSpPr>
            <p:cNvPr id="14358" name="AutoShape 279"/>
            <p:cNvSpPr>
              <a:spLocks noChangeAspect="1" noChangeArrowheads="1"/>
            </p:cNvSpPr>
            <p:nvPr/>
          </p:nvSpPr>
          <p:spPr bwMode="auto">
            <a:xfrm>
              <a:off x="5765800" y="3194147"/>
              <a:ext cx="2339975" cy="1992313"/>
            </a:xfrm>
            <a:prstGeom prst="hexagon">
              <a:avLst>
                <a:gd name="adj" fmla="val 29363"/>
                <a:gd name="vf" fmla="val 115470"/>
              </a:avLst>
            </a:prstGeom>
            <a:gradFill rotWithShape="1">
              <a:gsLst>
                <a:gs pos="0">
                  <a:srgbClr val="00FFFF"/>
                </a:gs>
                <a:gs pos="100000">
                  <a:srgbClr val="00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ObliqueBottomRight">
                <a:rot lat="20399980" lon="899994" rev="0"/>
              </a:camera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00FFFF"/>
              </a:extrusionClr>
            </a:sp3d>
          </p:spPr>
          <p:txBody>
            <a:bodyPr wrap="none" lIns="87313" tIns="44450" rIns="87313" bIns="44450" anchor="ctr">
              <a:flatTx/>
            </a:bodyPr>
            <a:lstStyle/>
            <a:p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14359" name="组合 55"/>
            <p:cNvGrpSpPr>
              <a:grpSpLocks/>
            </p:cNvGrpSpPr>
            <p:nvPr/>
          </p:nvGrpSpPr>
          <p:grpSpPr bwMode="auto">
            <a:xfrm>
              <a:off x="5795963" y="3203672"/>
              <a:ext cx="2463800" cy="2098675"/>
              <a:chOff x="5795963" y="3203672"/>
              <a:chExt cx="2463800" cy="2098675"/>
            </a:xfrm>
          </p:grpSpPr>
          <p:sp>
            <p:nvSpPr>
              <p:cNvPr id="14360" name="AutoShape 282"/>
              <p:cNvSpPr>
                <a:spLocks noChangeAspect="1" noChangeArrowheads="1"/>
              </p:cNvSpPr>
              <p:nvPr/>
            </p:nvSpPr>
            <p:spPr bwMode="auto">
              <a:xfrm>
                <a:off x="5795963" y="3203672"/>
                <a:ext cx="2463800" cy="2098675"/>
              </a:xfrm>
              <a:prstGeom prst="hexagon">
                <a:avLst>
                  <a:gd name="adj" fmla="val 29349"/>
                  <a:gd name="vf" fmla="val 115470"/>
                </a:avLst>
              </a:prstGeom>
              <a:gradFill rotWithShape="1">
                <a:gsLst>
                  <a:gs pos="0">
                    <a:srgbClr val="00FFFF"/>
                  </a:gs>
                  <a:gs pos="100000">
                    <a:schemeClr val="tx1">
                      <a:alpha val="60001"/>
                    </a:schemeClr>
                  </a:gs>
                </a:gsLst>
                <a:lin ang="5400000" scaled="1"/>
              </a:gradFill>
              <a:ln w="9525">
                <a:miter lim="800000"/>
                <a:headEnd/>
                <a:tailEnd/>
              </a:ln>
              <a:scene3d>
                <a:camera prst="legacyObliqueBottomRight">
                  <a:rot lat="20399980" lon="899994" rev="0"/>
                </a:camera>
                <a:lightRig rig="legacyFlat3" dir="b"/>
              </a:scene3d>
              <a:sp3d extrusionH="23800" prstMaterial="legacyMatte">
                <a:bevelT w="13500" h="13500" prst="angle"/>
                <a:bevelB w="13500" h="13500" prst="angle"/>
                <a:extrusionClr>
                  <a:srgbClr val="00FFFF"/>
                </a:extrusionClr>
              </a:sp3d>
            </p:spPr>
            <p:txBody>
              <a:bodyPr wrap="none" lIns="87313" tIns="44450" rIns="87313" bIns="44450" anchor="ctr">
                <a:flatTx/>
              </a:bodyPr>
              <a:lstStyle/>
              <a:p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4361" name="Rectangle 291"/>
              <p:cNvSpPr>
                <a:spLocks noChangeArrowheads="1"/>
              </p:cNvSpPr>
              <p:nvPr/>
            </p:nvSpPr>
            <p:spPr bwMode="auto">
              <a:xfrm>
                <a:off x="6433035" y="3924846"/>
                <a:ext cx="1337135" cy="69249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7961" dir="2700000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l">
                  <a:lnSpc>
                    <a:spcPct val="125000"/>
                  </a:lnSpc>
                </a:pPr>
                <a:r>
                  <a:rPr lang="zh-CN" altLang="en-US" sz="1800" i="1">
                    <a:solidFill>
                      <a:srgbClr val="FF0000"/>
                    </a:solidFill>
                    <a:latin typeface="方正兰亭粗黑简体" pitchFamily="2" charset="-122"/>
                    <a:ea typeface="方正兰亭粗黑简体" pitchFamily="2" charset="-122"/>
                    <a:cs typeface="HY헤드라인M"/>
                  </a:rPr>
                  <a:t>投资回报率高</a:t>
                </a:r>
                <a:r>
                  <a:rPr lang="en-US" altLang="zh-CN" sz="1800" i="1">
                    <a:solidFill>
                      <a:srgbClr val="FF0000"/>
                    </a:solidFill>
                    <a:latin typeface="方正兰亭粗黑简体" pitchFamily="2" charset="-122"/>
                    <a:ea typeface="方正兰亭粗黑简体" pitchFamily="2" charset="-122"/>
                    <a:cs typeface="HY헤드라인M"/>
                  </a:rPr>
                  <a:t>!</a:t>
                </a:r>
                <a:endParaRPr lang="ko-KR" altLang="en-US" sz="1800" i="1">
                  <a:solidFill>
                    <a:srgbClr val="FF0000"/>
                  </a:solidFill>
                  <a:latin typeface="方正兰亭粗黑简体" pitchFamily="2" charset="-122"/>
                  <a:ea typeface="方正兰亭粗黑简体" pitchFamily="2" charset="-122"/>
                  <a:cs typeface="HY헤드라인M"/>
                </a:endParaRPr>
              </a:p>
            </p:txBody>
          </p:sp>
        </p:grp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4284663" y="2655888"/>
            <a:ext cx="2339975" cy="1992312"/>
            <a:chOff x="4254500" y="2597247"/>
            <a:chExt cx="2339975" cy="1992313"/>
          </a:xfrm>
        </p:grpSpPr>
        <p:sp>
          <p:nvSpPr>
            <p:cNvPr id="14355" name="AutoShape 277"/>
            <p:cNvSpPr>
              <a:spLocks noChangeAspect="1" noChangeArrowheads="1"/>
            </p:cNvSpPr>
            <p:nvPr/>
          </p:nvSpPr>
          <p:spPr bwMode="auto">
            <a:xfrm>
              <a:off x="4254500" y="2597247"/>
              <a:ext cx="2339975" cy="1992313"/>
            </a:xfrm>
            <a:prstGeom prst="hexagon">
              <a:avLst>
                <a:gd name="adj" fmla="val 29363"/>
                <a:gd name="vf" fmla="val 115470"/>
              </a:avLst>
            </a:prstGeom>
            <a:gradFill rotWithShape="1">
              <a:gsLst>
                <a:gs pos="0">
                  <a:srgbClr val="99CC00"/>
                </a:gs>
                <a:gs pos="100000">
                  <a:srgbClr val="475E00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ObliqueBottomRight">
                <a:rot lat="20399980" lon="899994" rev="0"/>
              </a:camera>
              <a:lightRig rig="legacyFlat3" dir="b"/>
            </a:scene3d>
            <a:sp3d extrusionH="49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</p:spPr>
          <p:txBody>
            <a:bodyPr wrap="none" lIns="87313" tIns="44450" rIns="87313" bIns="44450" anchor="ctr">
              <a:flatTx/>
            </a:bodyPr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56" name="AutoShape 280"/>
            <p:cNvSpPr>
              <a:spLocks noChangeAspect="1" noChangeArrowheads="1"/>
            </p:cNvSpPr>
            <p:nvPr/>
          </p:nvSpPr>
          <p:spPr bwMode="auto">
            <a:xfrm>
              <a:off x="4289425" y="2608360"/>
              <a:ext cx="2220913" cy="1892300"/>
            </a:xfrm>
            <a:prstGeom prst="hexagon">
              <a:avLst>
                <a:gd name="adj" fmla="val 29341"/>
                <a:gd name="vf" fmla="val 115470"/>
              </a:avLst>
            </a:prstGeom>
            <a:gradFill rotWithShape="1">
              <a:gsLst>
                <a:gs pos="0">
                  <a:srgbClr val="99CC00"/>
                </a:gs>
                <a:gs pos="100000">
                  <a:schemeClr val="tx1">
                    <a:alpha val="60001"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ObliqueBottomRight">
                <a:rot lat="20399980" lon="899994" rev="0"/>
              </a:camera>
              <a:lightRig rig="legacyFlat3" dir="b"/>
            </a:scene3d>
            <a:sp3d extrusionH="238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</p:spPr>
          <p:txBody>
            <a:bodyPr wrap="none" lIns="87313" tIns="44450" rIns="87313" bIns="44450" anchor="ctr">
              <a:flatTx/>
            </a:bodyPr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57" name="Rectangle 292"/>
            <p:cNvSpPr>
              <a:spLocks noChangeArrowheads="1"/>
            </p:cNvSpPr>
            <p:nvPr/>
          </p:nvSpPr>
          <p:spPr bwMode="auto">
            <a:xfrm>
              <a:off x="4865688" y="3130647"/>
              <a:ext cx="1290637" cy="385763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2000" i="1">
                  <a:solidFill>
                    <a:srgbClr val="FF0000"/>
                  </a:solidFill>
                  <a:latin typeface="方正兰亭粗黑简体" pitchFamily="2" charset="-122"/>
                  <a:ea typeface="方正兰亭粗黑简体" pitchFamily="2" charset="-122"/>
                  <a:cs typeface="HY헤드라인M"/>
                </a:rPr>
                <a:t>网络可视化</a:t>
              </a:r>
              <a:endParaRPr lang="ko-KR" altLang="en-US" sz="2000" i="1">
                <a:solidFill>
                  <a:srgbClr val="FF0000"/>
                </a:solidFill>
                <a:latin typeface="方正兰亭粗黑简体" pitchFamily="2" charset="-122"/>
                <a:ea typeface="方正兰亭粗黑简体" pitchFamily="2" charset="-122"/>
                <a:cs typeface="HY헤드라인M"/>
              </a:endParaRPr>
            </a:p>
          </p:txBody>
        </p:sp>
      </p:grpSp>
      <p:sp>
        <p:nvSpPr>
          <p:cNvPr id="25" name="AutoShape 294"/>
          <p:cNvSpPr>
            <a:spLocks noChangeArrowheads="1"/>
          </p:cNvSpPr>
          <p:nvPr/>
        </p:nvSpPr>
        <p:spPr bwMode="auto">
          <a:xfrm>
            <a:off x="4291013" y="1300163"/>
            <a:ext cx="4710112" cy="1182687"/>
          </a:xfrm>
          <a:prstGeom prst="roundRect">
            <a:avLst>
              <a:gd name="adj" fmla="val 16667"/>
            </a:avLst>
          </a:prstGeom>
          <a:solidFill>
            <a:srgbClr val="255559">
              <a:alpha val="39999"/>
            </a:srgbClr>
          </a:solidFill>
          <a:ln w="12700" algn="ctr">
            <a:solidFill>
              <a:schemeClr val="bg1"/>
            </a:solidFill>
            <a:round/>
            <a:headEnd/>
            <a:tailEnd/>
          </a:ln>
        </p:spPr>
        <p:txBody>
          <a:bodyPr wrap="none" lIns="87313" tIns="44450" rIns="87313" bIns="44450" anchor="ctr"/>
          <a:lstStyle/>
          <a:p>
            <a:pPr marL="190500" indent="-190500" algn="l">
              <a:lnSpc>
                <a:spcPct val="130000"/>
              </a:lnSpc>
            </a:pP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提高带宽使用效率，降低</a:t>
            </a:r>
            <a:r>
              <a:rPr lang="en-US" altLang="zh-CN" sz="1300">
                <a:solidFill>
                  <a:schemeClr val="bg1"/>
                </a:solidFill>
                <a:ea typeface="宋体" pitchFamily="2" charset="-122"/>
              </a:rPr>
              <a:t>IT</a:t>
            </a: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投资成本</a:t>
            </a:r>
            <a:r>
              <a:rPr lang="en-US" altLang="zh-CN" sz="1300">
                <a:solidFill>
                  <a:schemeClr val="bg1"/>
                </a:solidFill>
                <a:ea typeface="宋体" pitchFamily="2" charset="-122"/>
              </a:rPr>
              <a:t>(</a:t>
            </a: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避免盲目带宽扩容</a:t>
            </a:r>
            <a:r>
              <a:rPr lang="en-US" altLang="zh-CN" sz="1300">
                <a:solidFill>
                  <a:schemeClr val="bg1"/>
                </a:solidFill>
                <a:ea typeface="宋体" pitchFamily="2" charset="-122"/>
              </a:rPr>
              <a:t>)</a:t>
            </a:r>
          </a:p>
          <a:p>
            <a:pPr marL="190500" indent="-190500" algn="l">
              <a:lnSpc>
                <a:spcPct val="130000"/>
              </a:lnSpc>
            </a:pP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加快应用响应速度，提升员工工作效率、保障关键人员使用</a:t>
            </a:r>
          </a:p>
          <a:p>
            <a:pPr marL="190500" indent="-190500" algn="l">
              <a:lnSpc>
                <a:spcPct val="130000"/>
              </a:lnSpc>
            </a:pPr>
            <a:r>
              <a:rPr lang="zh-CN" altLang="en-US" sz="1300">
                <a:solidFill>
                  <a:schemeClr val="bg1"/>
                </a:solidFill>
                <a:ea typeface="宋体" pitchFamily="2" charset="-122"/>
              </a:rPr>
              <a:t>提高网络运行的可靠性、可控性和安全性。</a:t>
            </a:r>
            <a:endParaRPr lang="en-US" altLang="zh-CN" sz="13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6" name="AutoShape 296"/>
          <p:cNvSpPr>
            <a:spLocks noChangeArrowheads="1"/>
          </p:cNvSpPr>
          <p:nvPr/>
        </p:nvSpPr>
        <p:spPr bwMode="auto">
          <a:xfrm>
            <a:off x="57150" y="4252913"/>
            <a:ext cx="3970338" cy="1624012"/>
          </a:xfrm>
          <a:prstGeom prst="roundRect">
            <a:avLst>
              <a:gd name="adj" fmla="val 16667"/>
            </a:avLst>
          </a:prstGeom>
          <a:solidFill>
            <a:srgbClr val="255559">
              <a:alpha val="39999"/>
            </a:srgbClr>
          </a:solidFill>
          <a:ln w="12700" algn="ctr">
            <a:solidFill>
              <a:schemeClr val="bg1"/>
            </a:solidFill>
            <a:round/>
            <a:headEnd/>
            <a:tailEnd/>
          </a:ln>
        </p:spPr>
        <p:txBody>
          <a:bodyPr wrap="none" lIns="87313" tIns="44450" rIns="87313" bIns="44450" anchor="ctr"/>
          <a:lstStyle/>
          <a:p>
            <a:pPr marL="190500" indent="-190500" algn="l">
              <a:lnSpc>
                <a:spcPct val="130000"/>
              </a:lnSpc>
              <a:defRPr/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遏止带宽滥用情况，为业务应用分配带宽资源</a:t>
            </a:r>
          </a:p>
          <a:p>
            <a:pPr marL="190500" indent="-190500" algn="l">
              <a:lnSpc>
                <a:spcPct val="130000"/>
              </a:lnSpc>
              <a:defRPr/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保障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VoIP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、视频会议等带宽敏感应用的流畅</a:t>
            </a:r>
          </a:p>
          <a:p>
            <a:pPr marL="190500" indent="-190500" algn="l">
              <a:lnSpc>
                <a:spcPct val="130000"/>
              </a:lnSpc>
              <a:defRPr/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保障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ERP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、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CRM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等实时交互型应用的流畅</a:t>
            </a:r>
          </a:p>
          <a:p>
            <a:pPr marL="190500" indent="-190500" algn="l">
              <a:lnSpc>
                <a:spcPct val="130000"/>
              </a:lnSpc>
              <a:defRPr/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保障大文件、数据集中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/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备份的带宽要求</a:t>
            </a:r>
          </a:p>
          <a:p>
            <a:pPr marL="190500" indent="-190500" algn="l">
              <a:lnSpc>
                <a:spcPct val="130000"/>
              </a:lnSpc>
              <a:defRPr/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保障关键用户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(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如领导及重要部门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)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的带宽</a:t>
            </a:r>
            <a:r>
              <a:rPr lang="en-US" altLang="zh-CN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宋体" pitchFamily="2" charset="-122"/>
              </a:rPr>
              <a:t>.</a:t>
            </a:r>
            <a:endParaRPr lang="zh-CN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4346" name="Rectangle 297"/>
          <p:cNvSpPr>
            <a:spLocks noChangeArrowheads="1"/>
          </p:cNvSpPr>
          <p:nvPr/>
        </p:nvSpPr>
        <p:spPr bwMode="auto">
          <a:xfrm>
            <a:off x="3328988" y="4581525"/>
            <a:ext cx="0" cy="231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5000"/>
              </a:lnSpc>
            </a:pPr>
            <a:endParaRPr lang="ko-KR" altLang="en-US" sz="1400" i="1">
              <a:solidFill>
                <a:schemeClr val="bg1"/>
              </a:solidFill>
              <a:latin typeface="HY헤드라인M"/>
              <a:ea typeface="HY헤드라인M"/>
              <a:cs typeface="HY헤드라인M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714875" y="3492500"/>
            <a:ext cx="2160588" cy="1677988"/>
            <a:chOff x="4714875" y="3492597"/>
            <a:chExt cx="2160588" cy="1677988"/>
          </a:xfrm>
        </p:grpSpPr>
        <p:sp>
          <p:nvSpPr>
            <p:cNvPr id="16" name="Oval 284"/>
            <p:cNvSpPr>
              <a:spLocks noChangeArrowheads="1"/>
            </p:cNvSpPr>
            <p:nvPr/>
          </p:nvSpPr>
          <p:spPr bwMode="auto">
            <a:xfrm rot="19390325">
              <a:off x="4714875" y="3492597"/>
              <a:ext cx="2160588" cy="1677988"/>
            </a:xfrm>
            <a:prstGeom prst="ellipse">
              <a:avLst/>
            </a:prstGeom>
            <a:gradFill rotWithShape="0">
              <a:gsLst>
                <a:gs pos="0">
                  <a:schemeClr val="tx1"/>
                </a:gs>
                <a:gs pos="100000">
                  <a:schemeClr val="tx1">
                    <a:gamma/>
                    <a:shade val="55686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lIns="87313" tIns="44450" rIns="87313" bIns="44450" anchor="ctr"/>
            <a:lstStyle/>
            <a:p>
              <a:pPr>
                <a:defRPr/>
              </a:pPr>
              <a:endParaRPr lang="zh-CN" altLang="en-US"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14349" name="Group 285"/>
            <p:cNvGrpSpPr>
              <a:grpSpLocks/>
            </p:cNvGrpSpPr>
            <p:nvPr/>
          </p:nvGrpSpPr>
          <p:grpSpPr bwMode="auto">
            <a:xfrm rot="-2220000">
              <a:off x="5095875" y="3676747"/>
              <a:ext cx="1295400" cy="1101725"/>
              <a:chOff x="415" y="1060"/>
              <a:chExt cx="696" cy="698"/>
            </a:xfrm>
          </p:grpSpPr>
          <p:sp>
            <p:nvSpPr>
              <p:cNvPr id="14351" name="Oval 286"/>
              <p:cNvSpPr>
                <a:spLocks noChangeArrowheads="1"/>
              </p:cNvSpPr>
              <p:nvPr/>
            </p:nvSpPr>
            <p:spPr bwMode="gray">
              <a:xfrm>
                <a:off x="415" y="1060"/>
                <a:ext cx="696" cy="698"/>
              </a:xfrm>
              <a:prstGeom prst="ellipse">
                <a:avLst/>
              </a:prstGeom>
              <a:gradFill rotWithShape="1">
                <a:gsLst>
                  <a:gs pos="0">
                    <a:srgbClr val="762F00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4352" name="Oval 287"/>
              <p:cNvSpPr>
                <a:spLocks noChangeArrowheads="1"/>
              </p:cNvSpPr>
              <p:nvPr/>
            </p:nvSpPr>
            <p:spPr bwMode="gray">
              <a:xfrm>
                <a:off x="424" y="1069"/>
                <a:ext cx="680" cy="680"/>
              </a:xfrm>
              <a:prstGeom prst="ellipse">
                <a:avLst/>
              </a:prstGeom>
              <a:gradFill rotWithShape="1">
                <a:gsLst>
                  <a:gs pos="0">
                    <a:srgbClr val="FF6600">
                      <a:alpha val="0"/>
                    </a:srgbClr>
                  </a:gs>
                  <a:gs pos="100000">
                    <a:srgbClr val="FFCAA6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4353" name="Oval 288"/>
              <p:cNvSpPr>
                <a:spLocks noChangeArrowheads="1"/>
              </p:cNvSpPr>
              <p:nvPr/>
            </p:nvSpPr>
            <p:spPr bwMode="gray">
              <a:xfrm>
                <a:off x="440" y="1091"/>
                <a:ext cx="647" cy="636"/>
              </a:xfrm>
              <a:prstGeom prst="ellipse">
                <a:avLst/>
              </a:prstGeom>
              <a:gradFill rotWithShape="1">
                <a:gsLst>
                  <a:gs pos="0">
                    <a:srgbClr val="CA5100"/>
                  </a:gs>
                  <a:gs pos="100000">
                    <a:srgbClr val="FF660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4354" name="Oval 289"/>
              <p:cNvSpPr>
                <a:spLocks noChangeArrowheads="1"/>
              </p:cNvSpPr>
              <p:nvPr/>
            </p:nvSpPr>
            <p:spPr bwMode="gray">
              <a:xfrm>
                <a:off x="476" y="1071"/>
                <a:ext cx="576" cy="51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660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zh-CN" altLang="en-US">
                  <a:ea typeface="宋体" pitchFamily="2" charset="-122"/>
                </a:endParaRPr>
              </a:p>
            </p:txBody>
          </p:sp>
        </p:grpSp>
        <p:sp>
          <p:nvSpPr>
            <p:cNvPr id="14350" name="Rectangle 290"/>
            <p:cNvSpPr>
              <a:spLocks noChangeArrowheads="1"/>
            </p:cNvSpPr>
            <p:nvPr/>
          </p:nvSpPr>
          <p:spPr bwMode="auto">
            <a:xfrm>
              <a:off x="5395913" y="3779935"/>
              <a:ext cx="720725" cy="86201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2800">
                  <a:solidFill>
                    <a:srgbClr val="FF0000"/>
                  </a:solidFill>
                  <a:latin typeface="方正兰亭粗黑简体" pitchFamily="2" charset="-122"/>
                  <a:ea typeface="方正兰亭粗黑简体" pitchFamily="2" charset="-122"/>
                </a:rPr>
                <a:t>产品</a:t>
              </a:r>
              <a:endParaRPr lang="en-US" altLang="zh-CN" sz="2800">
                <a:solidFill>
                  <a:srgbClr val="FF0000"/>
                </a:solidFill>
                <a:latin typeface="方正兰亭粗黑简体" pitchFamily="2" charset="-122"/>
                <a:ea typeface="方正兰亭粗黑简体" pitchFamily="2" charset="-122"/>
              </a:endParaRPr>
            </a:p>
            <a:p>
              <a:r>
                <a:rPr lang="zh-CN" altLang="en-US" sz="2800">
                  <a:solidFill>
                    <a:srgbClr val="FF0000"/>
                  </a:solidFill>
                  <a:latin typeface="方正兰亭粗黑简体" pitchFamily="2" charset="-122"/>
                  <a:ea typeface="方正兰亭粗黑简体" pitchFamily="2" charset="-122"/>
                </a:rPr>
                <a:t>价值</a:t>
              </a:r>
              <a:endParaRPr lang="en-US" altLang="ko-KR" sz="2800">
                <a:solidFill>
                  <a:srgbClr val="FF0000"/>
                </a:solidFill>
                <a:latin typeface="方正兰亭粗黑简体" pitchFamily="2" charset="-122"/>
                <a:ea typeface="方正兰亭粗黑简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2"/>
          <p:cNvSpPr>
            <a:spLocks noChangeArrowheads="1" noChangeShapeType="1"/>
          </p:cNvSpPr>
          <p:nvPr/>
        </p:nvSpPr>
        <p:spPr bwMode="auto">
          <a:xfrm>
            <a:off x="1260475" y="3032125"/>
            <a:ext cx="4343400" cy="560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63500" dir="3187806" algn="ctr" rotWithShape="0">
                    <a:schemeClr val="bg2">
                      <a:alpha val="50000"/>
                    </a:schemeClr>
                  </a:outerShdw>
                </a:effectLst>
                <a:latin typeface="Verdana"/>
                <a:ea typeface="Verdana"/>
                <a:cs typeface="Verdana"/>
              </a:rPr>
              <a:t>Thank You!</a:t>
            </a:r>
            <a:endParaRPr lang="zh-CN" altLang="en-US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63500" dir="3187806" algn="ctr" rotWithShape="0">
                  <a:schemeClr val="bg2">
                    <a:alpha val="50000"/>
                  </a:schemeClr>
                </a:outerShdw>
              </a:effectLst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空白设计模板">
  <a:themeElements>
    <a:clrScheme name="空白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空白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空白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空白设计模板_2">
  <a:themeElements>
    <a:clrScheme name="空白设计模板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空白设计模板_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空白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8099" dir="2700000" algn="ctr" rotWithShape="0">
                  <a:schemeClr val="bg2">
                    <a:alpha val="73999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739</TotalTime>
  <Pages>0</Pages>
  <Words>894</Words>
  <Characters>0</Characters>
  <Application>Microsoft Office PowerPoint</Application>
  <DocSecurity>0</DocSecurity>
  <PresentationFormat>信纸(8.5x11 英寸)</PresentationFormat>
  <Lines>0</Lines>
  <Paragraphs>180</Paragraphs>
  <Slides>15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MS PGothic</vt:lpstr>
      <vt:lpstr>宋体</vt:lpstr>
      <vt:lpstr>Times New Roman</vt:lpstr>
      <vt:lpstr>微软雅黑</vt:lpstr>
      <vt:lpstr>华文中宋</vt:lpstr>
      <vt:lpstr>黑体</vt:lpstr>
      <vt:lpstr>华文隶书</vt:lpstr>
      <vt:lpstr>楷体</vt:lpstr>
      <vt:lpstr>方正姚体</vt:lpstr>
      <vt:lpstr>Wingdings</vt:lpstr>
      <vt:lpstr>Arial Black</vt:lpstr>
      <vt:lpstr>PMingLiU</vt:lpstr>
      <vt:lpstr>新宋体</vt:lpstr>
      <vt:lpstr>方正兰亭粗黑简体</vt:lpstr>
      <vt:lpstr>HY헤드라인M</vt:lpstr>
      <vt:lpstr>空白设计模板</vt:lpstr>
      <vt:lpstr>空白设计模板_2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Kevin Chen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酒店、中小企业解决方案</dc:title>
  <dc:creator>chen kai</dc:creator>
  <cp:lastModifiedBy>Sky123.Org</cp:lastModifiedBy>
  <cp:revision>5153</cp:revision>
  <cp:lastPrinted>2006-06-09T05:23:51Z</cp:lastPrinted>
  <dcterms:created xsi:type="dcterms:W3CDTF">2010-06-09T00:38:18Z</dcterms:created>
  <dcterms:modified xsi:type="dcterms:W3CDTF">2013-05-21T07:41:22Z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>Infoblox Builds_x000d_</vt:lpwstr>
  </property>
  <property fmtid="{D5CDD505-2E9C-101B-9397-08002B2CF9AE}" pid="3" name="KSOProductBuildVer">
    <vt:lpwstr>2052-8.1.0.3483</vt:lpwstr>
  </property>
</Properties>
</file>